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78" r:id="rId4"/>
    <p:sldId id="280" r:id="rId5"/>
    <p:sldId id="279" r:id="rId6"/>
    <p:sldId id="296" r:id="rId7"/>
    <p:sldId id="281" r:id="rId8"/>
    <p:sldId id="282" r:id="rId9"/>
    <p:sldId id="283" r:id="rId10"/>
    <p:sldId id="287" r:id="rId11"/>
    <p:sldId id="284" r:id="rId12"/>
    <p:sldId id="285" r:id="rId13"/>
    <p:sldId id="286" r:id="rId14"/>
    <p:sldId id="304" r:id="rId15"/>
    <p:sldId id="288" r:id="rId16"/>
    <p:sldId id="289" r:id="rId17"/>
    <p:sldId id="290" r:id="rId18"/>
    <p:sldId id="258" r:id="rId19"/>
    <p:sldId id="298" r:id="rId20"/>
    <p:sldId id="259" r:id="rId21"/>
    <p:sldId id="260" r:id="rId22"/>
    <p:sldId id="261" r:id="rId23"/>
    <p:sldId id="292" r:id="rId24"/>
    <p:sldId id="291" r:id="rId25"/>
    <p:sldId id="265" r:id="rId26"/>
    <p:sldId id="262" r:id="rId27"/>
    <p:sldId id="268" r:id="rId28"/>
    <p:sldId id="269" r:id="rId29"/>
    <p:sldId id="263" r:id="rId30"/>
    <p:sldId id="270" r:id="rId31"/>
    <p:sldId id="300" r:id="rId32"/>
    <p:sldId id="303" r:id="rId33"/>
    <p:sldId id="302" r:id="rId34"/>
    <p:sldId id="301" r:id="rId35"/>
    <p:sldId id="306" r:id="rId36"/>
    <p:sldId id="271" r:id="rId37"/>
    <p:sldId id="305" r:id="rId38"/>
    <p:sldId id="293" r:id="rId39"/>
    <p:sldId id="294" r:id="rId40"/>
    <p:sldId id="295" r:id="rId41"/>
    <p:sldId id="275" r:id="rId42"/>
    <p:sldId id="274" r:id="rId43"/>
    <p:sldId id="273" r:id="rId44"/>
    <p:sldId id="276" r:id="rId45"/>
    <p:sldId id="277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105"/>
    <p:restoredTop sz="94668"/>
  </p:normalViewPr>
  <p:slideViewPr>
    <p:cSldViewPr snapToGrid="0" snapToObjects="1">
      <p:cViewPr varScale="1">
        <p:scale>
          <a:sx n="76" d="100"/>
          <a:sy n="76" d="100"/>
        </p:scale>
        <p:origin x="216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906-1E4D-9652-45B1E0113C4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3906-1E4D-9652-45B1E0113C4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906-1E4D-9652-45B1E0113C44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 dirty="0"/>
                      <a:t>People in the industry
</a:t>
                    </a:r>
                    <a:fld id="{F71ABD06-9A7D-6246-84A5-413E6FC0C182}" type="PERCENTAGE">
                      <a:rPr lang="en-US" baseline="0"/>
                      <a:pPr>
                        <a:defRPr>
                          <a:solidFill>
                            <a:schemeClr val="tx2"/>
                          </a:solidFill>
                        </a:defRPr>
                      </a:pPr>
                      <a:t>[PERCENTAGE]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3906-1E4D-9652-45B1E0113C44}"/>
                </c:ext>
              </c:extLst>
            </c:dLbl>
            <c:dLbl>
              <c:idx val="1"/>
              <c:layout>
                <c:manualLayout>
                  <c:x val="9.1596914787335268E-2"/>
                  <c:y val="4.400506030928954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625977149729404"/>
                      <c:h val="0.2554710231858136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3906-1E4D-9652-45B1E0113C44}"/>
                </c:ext>
              </c:extLst>
            </c:dLbl>
            <c:dLbl>
              <c:idx val="2"/>
              <c:layout>
                <c:manualLayout>
                  <c:x val="0.16742060880393556"/>
                  <c:y val="8.555478002922764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906-1E4D-9652-45B1E0113C44}"/>
                </c:ext>
              </c:extLst>
            </c:dLbl>
            <c:spPr>
              <a:noFill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spc="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Proffesional in the industry</c:v>
                </c:pt>
                <c:pt idx="1">
                  <c:v>Students/People going into the industry</c:v>
                </c:pt>
                <c:pt idx="2">
                  <c:v>People who are interested in the industry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66.599999999999994</c:v>
                </c:pt>
                <c:pt idx="1">
                  <c:v>20.399999999999999</c:v>
                </c:pt>
                <c:pt idx="2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06-1E4D-9652-45B1E0113C44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5.5137959317585292E-2"/>
          <c:y val="3.70370370370370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1" i="0" u="none" strike="noStrike" kern="1200" cap="all" spc="5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8381561679790024E-2"/>
          <c:y val="0.20351953922426361"/>
          <c:w val="0.37011187664041995"/>
          <c:h val="0.6579766695829687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Financial Malware Families Q1 2018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C80E-2E49-8EEA-3A406606B31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C80E-2E49-8EEA-3A406606B31E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C80E-2E49-8EEA-3A406606B31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C80E-2E49-8EEA-3A406606B31E}"/>
              </c:ext>
            </c:extLst>
          </c:dPt>
          <c:dPt>
            <c:idx val="4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C80E-2E49-8EEA-3A406606B31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C80E-2E49-8EEA-3A406606B31E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C80E-2E49-8EEA-3A406606B31E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C80E-2E49-8EEA-3A406606B31E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1-C80E-2E49-8EEA-3A406606B31E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3-C80E-2E49-8EEA-3A406606B31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Sheet1!$A$2:$A$11</c:f>
              <c:strCache>
                <c:ptCount val="10"/>
                <c:pt idx="0">
                  <c:v>Gozi variants</c:v>
                </c:pt>
                <c:pt idx="1">
                  <c:v>Zeus variants</c:v>
                </c:pt>
                <c:pt idx="2">
                  <c:v>Dridex</c:v>
                </c:pt>
                <c:pt idx="3">
                  <c:v>TrickBot</c:v>
                </c:pt>
                <c:pt idx="4">
                  <c:v>Ramnit</c:v>
                </c:pt>
                <c:pt idx="5">
                  <c:v>Zeus Panda</c:v>
                </c:pt>
                <c:pt idx="6">
                  <c:v>QakBot</c:v>
                </c:pt>
                <c:pt idx="7">
                  <c:v>CoreBot</c:v>
                </c:pt>
                <c:pt idx="8">
                  <c:v>Zeus Sphinx</c:v>
                </c:pt>
                <c:pt idx="9">
                  <c:v>IcedID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</c:v>
                </c:pt>
                <c:pt idx="1">
                  <c:v>24</c:v>
                </c:pt>
                <c:pt idx="2">
                  <c:v>12</c:v>
                </c:pt>
                <c:pt idx="3">
                  <c:v>8</c:v>
                </c:pt>
                <c:pt idx="4">
                  <c:v>7</c:v>
                </c:pt>
                <c:pt idx="5">
                  <c:v>6</c:v>
                </c:pt>
                <c:pt idx="6">
                  <c:v>5</c:v>
                </c:pt>
                <c:pt idx="7">
                  <c:v>4</c:v>
                </c:pt>
                <c:pt idx="8">
                  <c:v>3</c:v>
                </c:pt>
                <c:pt idx="9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88-E749-A6A4-5A7036C32A7C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egendEntry>
        <c:idx val="3"/>
        <c:txPr>
          <a:bodyPr rot="0" spcFirstLastPara="1" vertOverflow="ellipsis" vert="horz" wrap="square" anchor="t" anchorCtr="0"/>
          <a:lstStyle/>
          <a:p>
            <a:pPr>
              <a:defRPr sz="3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42547810039370076"/>
          <c:y val="0.1801149228553936"/>
          <c:w val="0.37091871719160097"/>
          <c:h val="0.7530355788859726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>
            <a:defRPr sz="18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F8715A-2DC3-5248-8C84-077036F7294E}" type="doc">
      <dgm:prSet loTypeId="urn:microsoft.com/office/officeart/2005/8/layout/arrow2" loCatId="" qsTypeId="urn:microsoft.com/office/officeart/2005/8/quickstyle/simple1" qsCatId="simple" csTypeId="urn:microsoft.com/office/officeart/2005/8/colors/accent1_2" csCatId="accent1" phldr="1"/>
      <dgm:spPr/>
    </dgm:pt>
    <dgm:pt modelId="{5A36789F-E2C3-2B4C-A907-8EACBBCF2C7E}">
      <dgm:prSet phldrT="[Text]"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</a:rPr>
            <a:t>Generic part-time job</a:t>
          </a:r>
        </a:p>
      </dgm:t>
    </dgm:pt>
    <dgm:pt modelId="{7E67C58B-0FA5-444B-AAEB-9BE679C2E33B}" type="parTrans" cxnId="{7F86CF14-81D3-4147-B423-E4BA415B100A}">
      <dgm:prSet/>
      <dgm:spPr/>
      <dgm:t>
        <a:bodyPr/>
        <a:lstStyle/>
        <a:p>
          <a:endParaRPr lang="en-US"/>
        </a:p>
      </dgm:t>
    </dgm:pt>
    <dgm:pt modelId="{7312CB92-BC6B-7345-9EF9-AA325C8E7ECD}" type="sibTrans" cxnId="{7F86CF14-81D3-4147-B423-E4BA415B100A}">
      <dgm:prSet/>
      <dgm:spPr/>
      <dgm:t>
        <a:bodyPr/>
        <a:lstStyle/>
        <a:p>
          <a:endParaRPr lang="en-US"/>
        </a:p>
      </dgm:t>
    </dgm:pt>
    <dgm:pt modelId="{0E65C7C5-1053-3B4A-B975-74964401AEC2}">
      <dgm:prSet phldrT="[Text]" custT="1"/>
      <dgm:spPr/>
      <dgm:t>
        <a:bodyPr/>
        <a:lstStyle/>
        <a:p>
          <a:r>
            <a:rPr lang="en-US" sz="2400" dirty="0">
              <a:solidFill>
                <a:schemeClr val="accent1"/>
              </a:solidFill>
            </a:rPr>
            <a:t>Generic part-time job (but in green)</a:t>
          </a:r>
        </a:p>
      </dgm:t>
    </dgm:pt>
    <dgm:pt modelId="{B9CCB3D2-8EF3-8142-8EAB-C870556B1AE4}" type="parTrans" cxnId="{7593362C-DB15-F448-B328-C998BA4E9B5B}">
      <dgm:prSet/>
      <dgm:spPr/>
      <dgm:t>
        <a:bodyPr/>
        <a:lstStyle/>
        <a:p>
          <a:endParaRPr lang="en-US"/>
        </a:p>
      </dgm:t>
    </dgm:pt>
    <dgm:pt modelId="{B57EBDF7-30E7-FE48-841B-CF15FD2BFEA5}" type="sibTrans" cxnId="{7593362C-DB15-F448-B328-C998BA4E9B5B}">
      <dgm:prSet/>
      <dgm:spPr/>
      <dgm:t>
        <a:bodyPr/>
        <a:lstStyle/>
        <a:p>
          <a:endParaRPr lang="en-US"/>
        </a:p>
      </dgm:t>
    </dgm:pt>
    <dgm:pt modelId="{CB4F709A-49D1-FA46-BB68-26F51B1576AE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Cylance internship</a:t>
          </a:r>
        </a:p>
      </dgm:t>
    </dgm:pt>
    <dgm:pt modelId="{A61BB6F6-19A9-D045-8784-342C6622FB5A}" type="parTrans" cxnId="{23C3501E-260C-E34B-A209-09F3A5C4A050}">
      <dgm:prSet/>
      <dgm:spPr/>
      <dgm:t>
        <a:bodyPr/>
        <a:lstStyle/>
        <a:p>
          <a:endParaRPr lang="en-US"/>
        </a:p>
      </dgm:t>
    </dgm:pt>
    <dgm:pt modelId="{D637E31C-85A9-E04E-AA1C-1D187C0AC5A4}" type="sibTrans" cxnId="{23C3501E-260C-E34B-A209-09F3A5C4A050}">
      <dgm:prSet/>
      <dgm:spPr/>
      <dgm:t>
        <a:bodyPr/>
        <a:lstStyle/>
        <a:p>
          <a:endParaRPr lang="en-US"/>
        </a:p>
      </dgm:t>
    </dgm:pt>
    <dgm:pt modelId="{0ABBE9CC-5FE2-3D4A-BBF9-A3E7634FADCD}" type="pres">
      <dgm:prSet presAssocID="{60F8715A-2DC3-5248-8C84-077036F7294E}" presName="arrowDiagram" presStyleCnt="0">
        <dgm:presLayoutVars>
          <dgm:chMax val="5"/>
          <dgm:dir/>
          <dgm:resizeHandles val="exact"/>
        </dgm:presLayoutVars>
      </dgm:prSet>
      <dgm:spPr/>
    </dgm:pt>
    <dgm:pt modelId="{CC16442A-6CF2-2B45-9085-285951B9CC45}" type="pres">
      <dgm:prSet presAssocID="{60F8715A-2DC3-5248-8C84-077036F7294E}" presName="arrow" presStyleLbl="bgShp" presStyleIdx="0" presStyleCnt="1" custScaleX="107398" custLinFactNeighborX="-6169" custLinFactNeighborY="254"/>
      <dgm:spPr>
        <a:solidFill>
          <a:schemeClr val="bg1"/>
        </a:solidFill>
      </dgm:spPr>
    </dgm:pt>
    <dgm:pt modelId="{A5420DAD-0095-A94A-BA09-52D2FC724B76}" type="pres">
      <dgm:prSet presAssocID="{60F8715A-2DC3-5248-8C84-077036F7294E}" presName="arrowDiagram3" presStyleCnt="0"/>
      <dgm:spPr/>
    </dgm:pt>
    <dgm:pt modelId="{2C86B48C-EB94-A440-BE7C-1223386B8928}" type="pres">
      <dgm:prSet presAssocID="{5A36789F-E2C3-2B4C-A907-8EACBBCF2C7E}" presName="bullet3a" presStyleLbl="node1" presStyleIdx="0" presStyleCnt="3" custLinFactX="-273506" custLinFactY="100000" custLinFactNeighborX="-300000" custLinFactNeighborY="137944"/>
      <dgm:spPr>
        <a:solidFill>
          <a:schemeClr val="accent5"/>
        </a:solidFill>
      </dgm:spPr>
    </dgm:pt>
    <dgm:pt modelId="{43F61DA9-9F37-504C-94A9-2049FCCBA0F9}" type="pres">
      <dgm:prSet presAssocID="{5A36789F-E2C3-2B4C-A907-8EACBBCF2C7E}" presName="textBox3a" presStyleLbl="revTx" presStyleIdx="0" presStyleCnt="3" custScaleX="264539" custScaleY="52576" custLinFactNeighborX="30826" custLinFactNeighborY="14051">
        <dgm:presLayoutVars>
          <dgm:bulletEnabled val="1"/>
        </dgm:presLayoutVars>
      </dgm:prSet>
      <dgm:spPr/>
    </dgm:pt>
    <dgm:pt modelId="{01E26F61-F5B2-404A-BB22-D7B3A0D189FA}" type="pres">
      <dgm:prSet presAssocID="{0E65C7C5-1053-3B4A-B975-74964401AEC2}" presName="bullet3b" presStyleLbl="node1" presStyleIdx="1" presStyleCnt="3" custLinFactX="-127383" custLinFactNeighborX="-200000" custLinFactNeighborY="91127"/>
      <dgm:spPr>
        <a:solidFill>
          <a:schemeClr val="accent2"/>
        </a:solidFill>
      </dgm:spPr>
    </dgm:pt>
    <dgm:pt modelId="{96366525-ED87-9344-8344-E410553274C5}" type="pres">
      <dgm:prSet presAssocID="{0E65C7C5-1053-3B4A-B975-74964401AEC2}" presName="textBox3b" presStyleLbl="revTx" presStyleIdx="1" presStyleCnt="3" custScaleX="241279" custScaleY="26283" custLinFactNeighborX="15703" custLinFactNeighborY="-8398">
        <dgm:presLayoutVars>
          <dgm:bulletEnabled val="1"/>
        </dgm:presLayoutVars>
      </dgm:prSet>
      <dgm:spPr/>
    </dgm:pt>
    <dgm:pt modelId="{297A8E63-65BC-524B-B728-09526D9A6AAB}" type="pres">
      <dgm:prSet presAssocID="{CB4F709A-49D1-FA46-BB68-26F51B1576AE}" presName="bullet3c" presStyleLbl="node1" presStyleIdx="2" presStyleCnt="3" custLinFactNeighborX="39048" custLinFactNeighborY="-22107"/>
      <dgm:spPr>
        <a:solidFill>
          <a:schemeClr val="accent3"/>
        </a:solidFill>
      </dgm:spPr>
    </dgm:pt>
    <dgm:pt modelId="{042133FC-0E1C-234A-AF3A-8334B06CFB1E}" type="pres">
      <dgm:prSet presAssocID="{CB4F709A-49D1-FA46-BB68-26F51B1576AE}" presName="textBox3c" presStyleLbl="revTx" presStyleIdx="2" presStyleCnt="3" custScaleY="24040" custLinFactNeighborX="-32407" custLinFactNeighborY="-18625">
        <dgm:presLayoutVars>
          <dgm:bulletEnabled val="1"/>
        </dgm:presLayoutVars>
      </dgm:prSet>
      <dgm:spPr/>
    </dgm:pt>
  </dgm:ptLst>
  <dgm:cxnLst>
    <dgm:cxn modelId="{7F86CF14-81D3-4147-B423-E4BA415B100A}" srcId="{60F8715A-2DC3-5248-8C84-077036F7294E}" destId="{5A36789F-E2C3-2B4C-A907-8EACBBCF2C7E}" srcOrd="0" destOrd="0" parTransId="{7E67C58B-0FA5-444B-AAEB-9BE679C2E33B}" sibTransId="{7312CB92-BC6B-7345-9EF9-AA325C8E7ECD}"/>
    <dgm:cxn modelId="{23C3501E-260C-E34B-A209-09F3A5C4A050}" srcId="{60F8715A-2DC3-5248-8C84-077036F7294E}" destId="{CB4F709A-49D1-FA46-BB68-26F51B1576AE}" srcOrd="2" destOrd="0" parTransId="{A61BB6F6-19A9-D045-8784-342C6622FB5A}" sibTransId="{D637E31C-85A9-E04E-AA1C-1D187C0AC5A4}"/>
    <dgm:cxn modelId="{7593362C-DB15-F448-B328-C998BA4E9B5B}" srcId="{60F8715A-2DC3-5248-8C84-077036F7294E}" destId="{0E65C7C5-1053-3B4A-B975-74964401AEC2}" srcOrd="1" destOrd="0" parTransId="{B9CCB3D2-8EF3-8142-8EAB-C870556B1AE4}" sibTransId="{B57EBDF7-30E7-FE48-841B-CF15FD2BFEA5}"/>
    <dgm:cxn modelId="{C0911F9F-6582-F04E-8976-B856CC13630F}" type="presOf" srcId="{CB4F709A-49D1-FA46-BB68-26F51B1576AE}" destId="{042133FC-0E1C-234A-AF3A-8334B06CFB1E}" srcOrd="0" destOrd="0" presId="urn:microsoft.com/office/officeart/2005/8/layout/arrow2"/>
    <dgm:cxn modelId="{05D56AAC-9A75-CB4A-9196-3869CABED673}" type="presOf" srcId="{60F8715A-2DC3-5248-8C84-077036F7294E}" destId="{0ABBE9CC-5FE2-3D4A-BBF9-A3E7634FADCD}" srcOrd="0" destOrd="0" presId="urn:microsoft.com/office/officeart/2005/8/layout/arrow2"/>
    <dgm:cxn modelId="{A32233C0-7F1C-B24B-A6B1-F99270FF2075}" type="presOf" srcId="{5A36789F-E2C3-2B4C-A907-8EACBBCF2C7E}" destId="{43F61DA9-9F37-504C-94A9-2049FCCBA0F9}" srcOrd="0" destOrd="0" presId="urn:microsoft.com/office/officeart/2005/8/layout/arrow2"/>
    <dgm:cxn modelId="{55A8F6C5-2B41-0C4C-8E0F-6DEDAF502BDE}" type="presOf" srcId="{0E65C7C5-1053-3B4A-B975-74964401AEC2}" destId="{96366525-ED87-9344-8344-E410553274C5}" srcOrd="0" destOrd="0" presId="urn:microsoft.com/office/officeart/2005/8/layout/arrow2"/>
    <dgm:cxn modelId="{5903C2D2-8D4E-074D-93AF-36C8302FB0BE}" type="presParOf" srcId="{0ABBE9CC-5FE2-3D4A-BBF9-A3E7634FADCD}" destId="{CC16442A-6CF2-2B45-9085-285951B9CC45}" srcOrd="0" destOrd="0" presId="urn:microsoft.com/office/officeart/2005/8/layout/arrow2"/>
    <dgm:cxn modelId="{66CD4F50-CE41-394D-A8DA-59BD80900B30}" type="presParOf" srcId="{0ABBE9CC-5FE2-3D4A-BBF9-A3E7634FADCD}" destId="{A5420DAD-0095-A94A-BA09-52D2FC724B76}" srcOrd="1" destOrd="0" presId="urn:microsoft.com/office/officeart/2005/8/layout/arrow2"/>
    <dgm:cxn modelId="{DC1AC117-F5AD-5741-B993-E463F345AC74}" type="presParOf" srcId="{A5420DAD-0095-A94A-BA09-52D2FC724B76}" destId="{2C86B48C-EB94-A440-BE7C-1223386B8928}" srcOrd="0" destOrd="0" presId="urn:microsoft.com/office/officeart/2005/8/layout/arrow2"/>
    <dgm:cxn modelId="{6B68DAD2-0475-E746-A226-40BD9CA4BADE}" type="presParOf" srcId="{A5420DAD-0095-A94A-BA09-52D2FC724B76}" destId="{43F61DA9-9F37-504C-94A9-2049FCCBA0F9}" srcOrd="1" destOrd="0" presId="urn:microsoft.com/office/officeart/2005/8/layout/arrow2"/>
    <dgm:cxn modelId="{FA78F21F-E66D-7A42-B3F4-971E07E3E64D}" type="presParOf" srcId="{A5420DAD-0095-A94A-BA09-52D2FC724B76}" destId="{01E26F61-F5B2-404A-BB22-D7B3A0D189FA}" srcOrd="2" destOrd="0" presId="urn:microsoft.com/office/officeart/2005/8/layout/arrow2"/>
    <dgm:cxn modelId="{C1C0E7B7-E5C9-0E4E-83CC-7E610AB73482}" type="presParOf" srcId="{A5420DAD-0095-A94A-BA09-52D2FC724B76}" destId="{96366525-ED87-9344-8344-E410553274C5}" srcOrd="3" destOrd="0" presId="urn:microsoft.com/office/officeart/2005/8/layout/arrow2"/>
    <dgm:cxn modelId="{74E3C9DA-DB76-3743-828A-7A9700FC6761}" type="presParOf" srcId="{A5420DAD-0095-A94A-BA09-52D2FC724B76}" destId="{297A8E63-65BC-524B-B728-09526D9A6AAB}" srcOrd="4" destOrd="0" presId="urn:microsoft.com/office/officeart/2005/8/layout/arrow2"/>
    <dgm:cxn modelId="{1D4ED577-3642-2F40-8B14-CA68C0737791}" type="presParOf" srcId="{A5420DAD-0095-A94A-BA09-52D2FC724B76}" destId="{042133FC-0E1C-234A-AF3A-8334B06CFB1E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78E6B3-D715-6243-AA37-8FD9F3403B53}" type="doc">
      <dgm:prSet loTypeId="urn:microsoft.com/office/officeart/2005/8/layout/hierarchy2" loCatId="" qsTypeId="urn:microsoft.com/office/officeart/2005/8/quickstyle/3d2" qsCatId="3D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6A26DCD1-8154-3742-AA3E-3000B4423CE8}">
      <dgm:prSet phldrT="[Text]"/>
      <dgm:spPr/>
      <dgm:t>
        <a:bodyPr/>
        <a:lstStyle/>
        <a:p>
          <a:r>
            <a:rPr lang="en-US" dirty="0"/>
            <a:t>Botnet</a:t>
          </a:r>
        </a:p>
      </dgm:t>
    </dgm:pt>
    <dgm:pt modelId="{C0AC8375-A8D7-3440-B800-5BF85F475A28}" type="parTrans" cxnId="{59D1FDAF-074F-1645-94EF-A13260CF6B23}">
      <dgm:prSet/>
      <dgm:spPr/>
      <dgm:t>
        <a:bodyPr/>
        <a:lstStyle/>
        <a:p>
          <a:endParaRPr lang="en-US"/>
        </a:p>
      </dgm:t>
    </dgm:pt>
    <dgm:pt modelId="{A250BB69-F455-0B4A-90A1-99DE9558FA07}" type="sibTrans" cxnId="{59D1FDAF-074F-1645-94EF-A13260CF6B23}">
      <dgm:prSet/>
      <dgm:spPr/>
      <dgm:t>
        <a:bodyPr/>
        <a:lstStyle/>
        <a:p>
          <a:endParaRPr lang="en-US"/>
        </a:p>
      </dgm:t>
    </dgm:pt>
    <dgm:pt modelId="{9AD4EF96-9A4F-9A4A-92E3-376E4261BADE}">
      <dgm:prSet phldrT="[Text]"/>
      <dgm:spPr/>
      <dgm:t>
        <a:bodyPr/>
        <a:lstStyle/>
        <a:p>
          <a:r>
            <a:rPr lang="en-US" dirty="0"/>
            <a:t>DDoS</a:t>
          </a:r>
        </a:p>
      </dgm:t>
    </dgm:pt>
    <dgm:pt modelId="{BFECEA17-F54C-6B48-93D8-FE6FFC385C2F}" type="parTrans" cxnId="{218666C1-BB6E-1B41-BE6E-102AD02F999D}">
      <dgm:prSet/>
      <dgm:spPr/>
      <dgm:t>
        <a:bodyPr/>
        <a:lstStyle/>
        <a:p>
          <a:endParaRPr lang="en-US"/>
        </a:p>
      </dgm:t>
    </dgm:pt>
    <dgm:pt modelId="{1FB5F430-00E5-BB4C-B96E-A7FB8101C8FE}" type="sibTrans" cxnId="{218666C1-BB6E-1B41-BE6E-102AD02F999D}">
      <dgm:prSet/>
      <dgm:spPr/>
      <dgm:t>
        <a:bodyPr/>
        <a:lstStyle/>
        <a:p>
          <a:endParaRPr lang="en-US"/>
        </a:p>
      </dgm:t>
    </dgm:pt>
    <dgm:pt modelId="{1BF8CC17-33AD-7740-89D0-A2F1C3434F94}">
      <dgm:prSet phldrT="[Text]"/>
      <dgm:spPr/>
      <dgm:t>
        <a:bodyPr/>
        <a:lstStyle/>
        <a:p>
          <a:r>
            <a:rPr lang="en-US" dirty="0"/>
            <a:t>Spam</a:t>
          </a:r>
        </a:p>
      </dgm:t>
    </dgm:pt>
    <dgm:pt modelId="{839D88F6-7E1E-BB4E-AB29-9A8C048E8014}" type="parTrans" cxnId="{FFD1F2FB-F89B-1B42-851D-852C046A8414}">
      <dgm:prSet/>
      <dgm:spPr/>
      <dgm:t>
        <a:bodyPr/>
        <a:lstStyle/>
        <a:p>
          <a:endParaRPr lang="en-US"/>
        </a:p>
      </dgm:t>
    </dgm:pt>
    <dgm:pt modelId="{CE9844D0-D07C-6142-9E88-A211A8BDC7D8}" type="sibTrans" cxnId="{FFD1F2FB-F89B-1B42-851D-852C046A8414}">
      <dgm:prSet/>
      <dgm:spPr/>
      <dgm:t>
        <a:bodyPr/>
        <a:lstStyle/>
        <a:p>
          <a:endParaRPr lang="en-US"/>
        </a:p>
      </dgm:t>
    </dgm:pt>
    <dgm:pt modelId="{95E323A5-3068-5247-A00E-42C95561D0EA}">
      <dgm:prSet phldrT="[Text]"/>
      <dgm:spPr/>
      <dgm:t>
        <a:bodyPr/>
        <a:lstStyle/>
        <a:p>
          <a:r>
            <a:rPr lang="en-US" dirty="0"/>
            <a:t>Install Adware/Malware</a:t>
          </a:r>
        </a:p>
      </dgm:t>
    </dgm:pt>
    <dgm:pt modelId="{01395C4D-0771-3047-9334-6240580DAD4F}" type="parTrans" cxnId="{026D0568-384F-8B45-8D49-1B68B26902F7}">
      <dgm:prSet/>
      <dgm:spPr/>
      <dgm:t>
        <a:bodyPr/>
        <a:lstStyle/>
        <a:p>
          <a:endParaRPr lang="en-US"/>
        </a:p>
      </dgm:t>
    </dgm:pt>
    <dgm:pt modelId="{BD3C357E-96F8-7C4F-BBE5-6FC119F15097}" type="sibTrans" cxnId="{026D0568-384F-8B45-8D49-1B68B26902F7}">
      <dgm:prSet/>
      <dgm:spPr/>
      <dgm:t>
        <a:bodyPr/>
        <a:lstStyle/>
        <a:p>
          <a:endParaRPr lang="en-US"/>
        </a:p>
      </dgm:t>
    </dgm:pt>
    <dgm:pt modelId="{D56642EB-4EF7-CD4B-9EA9-61BBD0B2D6A9}">
      <dgm:prSet phldrT="[Text]"/>
      <dgm:spPr/>
      <dgm:t>
        <a:bodyPr/>
        <a:lstStyle/>
        <a:p>
          <a:r>
            <a:rPr lang="en-US" dirty="0"/>
            <a:t>Phishing</a:t>
          </a:r>
        </a:p>
      </dgm:t>
    </dgm:pt>
    <dgm:pt modelId="{F82980C0-8053-BB43-95DA-2E189FBA4F13}" type="parTrans" cxnId="{292D1CDC-5AE2-CF40-ACE2-A1A55E744AF5}">
      <dgm:prSet/>
      <dgm:spPr/>
      <dgm:t>
        <a:bodyPr/>
        <a:lstStyle/>
        <a:p>
          <a:endParaRPr lang="en-US"/>
        </a:p>
      </dgm:t>
    </dgm:pt>
    <dgm:pt modelId="{EDC068FE-1A55-4D4B-AA77-2762FAE78314}" type="sibTrans" cxnId="{292D1CDC-5AE2-CF40-ACE2-A1A55E744AF5}">
      <dgm:prSet/>
      <dgm:spPr/>
      <dgm:t>
        <a:bodyPr/>
        <a:lstStyle/>
        <a:p>
          <a:endParaRPr lang="en-US"/>
        </a:p>
      </dgm:t>
    </dgm:pt>
    <dgm:pt modelId="{0F60107F-2047-1B44-84D9-4A669D66B72E}">
      <dgm:prSet phldrT="[Text]"/>
      <dgm:spPr/>
      <dgm:t>
        <a:bodyPr/>
        <a:lstStyle/>
        <a:p>
          <a:r>
            <a:rPr lang="en-US" dirty="0"/>
            <a:t>Steal information</a:t>
          </a:r>
        </a:p>
      </dgm:t>
    </dgm:pt>
    <dgm:pt modelId="{C6CBACE5-DCC3-DC41-AF06-4DEC88D1B421}" type="parTrans" cxnId="{73A56A23-F049-8249-B916-01C208A6EACE}">
      <dgm:prSet/>
      <dgm:spPr/>
      <dgm:t>
        <a:bodyPr/>
        <a:lstStyle/>
        <a:p>
          <a:endParaRPr lang="en-US"/>
        </a:p>
      </dgm:t>
    </dgm:pt>
    <dgm:pt modelId="{B956E830-360D-474A-B15E-FB30A8482D0F}" type="sibTrans" cxnId="{73A56A23-F049-8249-B916-01C208A6EACE}">
      <dgm:prSet/>
      <dgm:spPr/>
      <dgm:t>
        <a:bodyPr/>
        <a:lstStyle/>
        <a:p>
          <a:endParaRPr lang="en-US"/>
        </a:p>
      </dgm:t>
    </dgm:pt>
    <dgm:pt modelId="{FCD45958-1DF2-BD48-9F59-AF77C2D1E88E}">
      <dgm:prSet phldrT="[Text]"/>
      <dgm:spPr/>
      <dgm:t>
        <a:bodyPr/>
        <a:lstStyle/>
        <a:p>
          <a:r>
            <a:rPr lang="en-US" dirty="0"/>
            <a:t>Selling bank accounts information</a:t>
          </a:r>
        </a:p>
      </dgm:t>
    </dgm:pt>
    <dgm:pt modelId="{F4E80928-AAB9-EB41-8103-DE739D2DA653}" type="parTrans" cxnId="{BDDA6B66-7555-3743-A507-B5B5CD88E03C}">
      <dgm:prSet/>
      <dgm:spPr/>
      <dgm:t>
        <a:bodyPr/>
        <a:lstStyle/>
        <a:p>
          <a:endParaRPr lang="en-US"/>
        </a:p>
      </dgm:t>
    </dgm:pt>
    <dgm:pt modelId="{2965D0FB-8345-F741-8DDB-9027A6F7B462}" type="sibTrans" cxnId="{BDDA6B66-7555-3743-A507-B5B5CD88E03C}">
      <dgm:prSet/>
      <dgm:spPr/>
      <dgm:t>
        <a:bodyPr/>
        <a:lstStyle/>
        <a:p>
          <a:endParaRPr lang="en-US"/>
        </a:p>
      </dgm:t>
    </dgm:pt>
    <dgm:pt modelId="{24D76427-38B9-484E-BE38-BFE17CBC9D09}">
      <dgm:prSet phldrT="[Text]"/>
      <dgm:spPr/>
      <dgm:t>
        <a:bodyPr/>
        <a:lstStyle/>
        <a:p>
          <a:r>
            <a:rPr lang="en-US" dirty="0"/>
            <a:t>Selling Internet services and shop accounts</a:t>
          </a:r>
        </a:p>
      </dgm:t>
    </dgm:pt>
    <dgm:pt modelId="{10D9F87B-0160-2D45-AD44-EDF6F1C52F5A}" type="parTrans" cxnId="{1995A747-9119-C444-98D6-3FE1D9993C4A}">
      <dgm:prSet/>
      <dgm:spPr/>
      <dgm:t>
        <a:bodyPr/>
        <a:lstStyle/>
        <a:p>
          <a:endParaRPr lang="en-US"/>
        </a:p>
      </dgm:t>
    </dgm:pt>
    <dgm:pt modelId="{A7C91279-AEC6-4940-99D6-37B92A21CA03}" type="sibTrans" cxnId="{1995A747-9119-C444-98D6-3FE1D9993C4A}">
      <dgm:prSet/>
      <dgm:spPr/>
      <dgm:t>
        <a:bodyPr/>
        <a:lstStyle/>
        <a:p>
          <a:endParaRPr lang="en-US"/>
        </a:p>
      </dgm:t>
    </dgm:pt>
    <dgm:pt modelId="{D97BE2B6-3E75-BB49-9817-C83E9C79BB53}">
      <dgm:prSet phldrT="[Text]"/>
      <dgm:spPr/>
      <dgm:t>
        <a:bodyPr/>
        <a:lstStyle/>
        <a:p>
          <a:r>
            <a:rPr lang="en-US" dirty="0"/>
            <a:t>Selling identity information</a:t>
          </a:r>
        </a:p>
      </dgm:t>
    </dgm:pt>
    <dgm:pt modelId="{7C1DEABA-8541-D649-ACF7-1D3FBD986720}" type="parTrans" cxnId="{3C2B5236-7BBB-FB43-BCF8-A058D0AFD0E4}">
      <dgm:prSet/>
      <dgm:spPr/>
      <dgm:t>
        <a:bodyPr/>
        <a:lstStyle/>
        <a:p>
          <a:endParaRPr lang="en-US"/>
        </a:p>
      </dgm:t>
    </dgm:pt>
    <dgm:pt modelId="{E05FB87B-36CA-E241-A4EA-2875DBA26325}" type="sibTrans" cxnId="{3C2B5236-7BBB-FB43-BCF8-A058D0AFD0E4}">
      <dgm:prSet/>
      <dgm:spPr/>
      <dgm:t>
        <a:bodyPr/>
        <a:lstStyle/>
        <a:p>
          <a:endParaRPr lang="en-US"/>
        </a:p>
      </dgm:t>
    </dgm:pt>
    <dgm:pt modelId="{75C3BED8-3651-BF4C-9257-67581E922CBA}">
      <dgm:prSet phldrT="[Text]"/>
      <dgm:spPr/>
      <dgm:t>
        <a:bodyPr/>
        <a:lstStyle/>
        <a:p>
          <a:r>
            <a:rPr lang="en-US" dirty="0"/>
            <a:t>Emptying bank accounts</a:t>
          </a:r>
        </a:p>
      </dgm:t>
    </dgm:pt>
    <dgm:pt modelId="{AA8F55C6-F9E4-5E49-B21C-EA5D4330A759}" type="parTrans" cxnId="{67A4BF0B-B696-B946-BD7B-2352C6B5B220}">
      <dgm:prSet/>
      <dgm:spPr/>
      <dgm:t>
        <a:bodyPr/>
        <a:lstStyle/>
        <a:p>
          <a:endParaRPr lang="en-US"/>
        </a:p>
      </dgm:t>
    </dgm:pt>
    <dgm:pt modelId="{7158E8A9-CAA5-2D4B-97BE-887FFB93B9BB}" type="sibTrans" cxnId="{67A4BF0B-B696-B946-BD7B-2352C6B5B220}">
      <dgm:prSet/>
      <dgm:spPr/>
      <dgm:t>
        <a:bodyPr/>
        <a:lstStyle/>
        <a:p>
          <a:endParaRPr lang="en-US"/>
        </a:p>
      </dgm:t>
    </dgm:pt>
    <dgm:pt modelId="{BAC16F14-A7D8-644C-81A7-8894AF6EC525}" type="pres">
      <dgm:prSet presAssocID="{9978E6B3-D715-6243-AA37-8FD9F3403B5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871ED3B-6DBB-AE46-9D7C-58F171731E6C}" type="pres">
      <dgm:prSet presAssocID="{6A26DCD1-8154-3742-AA3E-3000B4423CE8}" presName="root1" presStyleCnt="0"/>
      <dgm:spPr/>
    </dgm:pt>
    <dgm:pt modelId="{FDE3D4E2-5ED1-884C-A0A2-F6FCA2F88AF3}" type="pres">
      <dgm:prSet presAssocID="{6A26DCD1-8154-3742-AA3E-3000B4423CE8}" presName="LevelOneTextNode" presStyleLbl="node0" presStyleIdx="0" presStyleCnt="1" custLinFactX="-43091" custLinFactNeighborX="-100000" custLinFactNeighborY="-2152">
        <dgm:presLayoutVars>
          <dgm:chPref val="3"/>
        </dgm:presLayoutVars>
      </dgm:prSet>
      <dgm:spPr/>
    </dgm:pt>
    <dgm:pt modelId="{97E206CF-A35E-1E4C-A0FB-A50E66406F84}" type="pres">
      <dgm:prSet presAssocID="{6A26DCD1-8154-3742-AA3E-3000B4423CE8}" presName="level2hierChild" presStyleCnt="0"/>
      <dgm:spPr/>
    </dgm:pt>
    <dgm:pt modelId="{9D64C650-ED3F-3C42-AD53-CB68BF86B4B8}" type="pres">
      <dgm:prSet presAssocID="{BFECEA17-F54C-6B48-93D8-FE6FFC385C2F}" presName="conn2-1" presStyleLbl="parChTrans1D2" presStyleIdx="0" presStyleCnt="5"/>
      <dgm:spPr/>
    </dgm:pt>
    <dgm:pt modelId="{6FAA2EA8-C9A4-BE42-BD35-564560435850}" type="pres">
      <dgm:prSet presAssocID="{BFECEA17-F54C-6B48-93D8-FE6FFC385C2F}" presName="connTx" presStyleLbl="parChTrans1D2" presStyleIdx="0" presStyleCnt="5"/>
      <dgm:spPr/>
    </dgm:pt>
    <dgm:pt modelId="{C5DBA8D8-E816-E148-A689-6AE4A23EE563}" type="pres">
      <dgm:prSet presAssocID="{9AD4EF96-9A4F-9A4A-92E3-376E4261BADE}" presName="root2" presStyleCnt="0"/>
      <dgm:spPr/>
    </dgm:pt>
    <dgm:pt modelId="{E2DEBCEB-A71A-5E47-A2FB-CE71B716602B}" type="pres">
      <dgm:prSet presAssocID="{9AD4EF96-9A4F-9A4A-92E3-376E4261BADE}" presName="LevelTwoTextNode" presStyleLbl="node2" presStyleIdx="0" presStyleCnt="5">
        <dgm:presLayoutVars>
          <dgm:chPref val="3"/>
        </dgm:presLayoutVars>
      </dgm:prSet>
      <dgm:spPr/>
    </dgm:pt>
    <dgm:pt modelId="{D3D1F70C-6537-D942-9E82-A3C3D5303341}" type="pres">
      <dgm:prSet presAssocID="{9AD4EF96-9A4F-9A4A-92E3-376E4261BADE}" presName="level3hierChild" presStyleCnt="0"/>
      <dgm:spPr/>
    </dgm:pt>
    <dgm:pt modelId="{849E31E0-C390-D749-86B4-A28F6A55E2B9}" type="pres">
      <dgm:prSet presAssocID="{839D88F6-7E1E-BB4E-AB29-9A8C048E8014}" presName="conn2-1" presStyleLbl="parChTrans1D2" presStyleIdx="1" presStyleCnt="5"/>
      <dgm:spPr/>
    </dgm:pt>
    <dgm:pt modelId="{6E31AF19-25B5-3D46-95BB-17BD87C1EA95}" type="pres">
      <dgm:prSet presAssocID="{839D88F6-7E1E-BB4E-AB29-9A8C048E8014}" presName="connTx" presStyleLbl="parChTrans1D2" presStyleIdx="1" presStyleCnt="5"/>
      <dgm:spPr/>
    </dgm:pt>
    <dgm:pt modelId="{1FA32918-B200-4A4B-8C0F-7642AAB27AB3}" type="pres">
      <dgm:prSet presAssocID="{1BF8CC17-33AD-7740-89D0-A2F1C3434F94}" presName="root2" presStyleCnt="0"/>
      <dgm:spPr/>
    </dgm:pt>
    <dgm:pt modelId="{721DC9FE-4F5D-184B-92E5-493908063DD3}" type="pres">
      <dgm:prSet presAssocID="{1BF8CC17-33AD-7740-89D0-A2F1C3434F94}" presName="LevelTwoTextNode" presStyleLbl="node2" presStyleIdx="1" presStyleCnt="5">
        <dgm:presLayoutVars>
          <dgm:chPref val="3"/>
        </dgm:presLayoutVars>
      </dgm:prSet>
      <dgm:spPr/>
    </dgm:pt>
    <dgm:pt modelId="{686FE635-C0D5-5143-B411-EA810407FEEA}" type="pres">
      <dgm:prSet presAssocID="{1BF8CC17-33AD-7740-89D0-A2F1C3434F94}" presName="level3hierChild" presStyleCnt="0"/>
      <dgm:spPr/>
    </dgm:pt>
    <dgm:pt modelId="{3A5991AD-2CCD-714E-B04C-547C642B02B3}" type="pres">
      <dgm:prSet presAssocID="{C6CBACE5-DCC3-DC41-AF06-4DEC88D1B421}" presName="conn2-1" presStyleLbl="parChTrans1D2" presStyleIdx="2" presStyleCnt="5"/>
      <dgm:spPr/>
    </dgm:pt>
    <dgm:pt modelId="{4F7F62CC-B6E0-B848-BDC4-C5C56E817E8F}" type="pres">
      <dgm:prSet presAssocID="{C6CBACE5-DCC3-DC41-AF06-4DEC88D1B421}" presName="connTx" presStyleLbl="parChTrans1D2" presStyleIdx="2" presStyleCnt="5"/>
      <dgm:spPr/>
    </dgm:pt>
    <dgm:pt modelId="{90CF1982-B4D4-AF43-AF98-BC4BBF4A2CCD}" type="pres">
      <dgm:prSet presAssocID="{0F60107F-2047-1B44-84D9-4A669D66B72E}" presName="root2" presStyleCnt="0"/>
      <dgm:spPr/>
    </dgm:pt>
    <dgm:pt modelId="{33776091-8452-7745-A03E-A885219C52DC}" type="pres">
      <dgm:prSet presAssocID="{0F60107F-2047-1B44-84D9-4A669D66B72E}" presName="LevelTwoTextNode" presStyleLbl="node2" presStyleIdx="2" presStyleCnt="5">
        <dgm:presLayoutVars>
          <dgm:chPref val="3"/>
        </dgm:presLayoutVars>
      </dgm:prSet>
      <dgm:spPr/>
    </dgm:pt>
    <dgm:pt modelId="{45E68D22-17D7-7943-90E3-8B289725F1C6}" type="pres">
      <dgm:prSet presAssocID="{0F60107F-2047-1B44-84D9-4A669D66B72E}" presName="level3hierChild" presStyleCnt="0"/>
      <dgm:spPr/>
    </dgm:pt>
    <dgm:pt modelId="{02E66117-918E-8E42-B7B3-AB79CCA36491}" type="pres">
      <dgm:prSet presAssocID="{F4E80928-AAB9-EB41-8103-DE739D2DA653}" presName="conn2-1" presStyleLbl="parChTrans1D3" presStyleIdx="0" presStyleCnt="4"/>
      <dgm:spPr/>
    </dgm:pt>
    <dgm:pt modelId="{72EDA6C2-00D8-B246-9BEC-4B44D1E95B81}" type="pres">
      <dgm:prSet presAssocID="{F4E80928-AAB9-EB41-8103-DE739D2DA653}" presName="connTx" presStyleLbl="parChTrans1D3" presStyleIdx="0" presStyleCnt="4"/>
      <dgm:spPr/>
    </dgm:pt>
    <dgm:pt modelId="{4098A91D-0C7A-5249-A51C-7226501D5465}" type="pres">
      <dgm:prSet presAssocID="{FCD45958-1DF2-BD48-9F59-AF77C2D1E88E}" presName="root2" presStyleCnt="0"/>
      <dgm:spPr/>
    </dgm:pt>
    <dgm:pt modelId="{1764935B-84EA-8749-8961-3287342E91C4}" type="pres">
      <dgm:prSet presAssocID="{FCD45958-1DF2-BD48-9F59-AF77C2D1E88E}" presName="LevelTwoTextNode" presStyleLbl="node3" presStyleIdx="0" presStyleCnt="4" custLinFactNeighborX="55445" custLinFactNeighborY="-6455">
        <dgm:presLayoutVars>
          <dgm:chPref val="3"/>
        </dgm:presLayoutVars>
      </dgm:prSet>
      <dgm:spPr/>
    </dgm:pt>
    <dgm:pt modelId="{5C139C67-BAE3-BB49-8314-7B7C4773764F}" type="pres">
      <dgm:prSet presAssocID="{FCD45958-1DF2-BD48-9F59-AF77C2D1E88E}" presName="level3hierChild" presStyleCnt="0"/>
      <dgm:spPr/>
    </dgm:pt>
    <dgm:pt modelId="{4373F4E6-37CF-5F47-B40B-231C6E623E31}" type="pres">
      <dgm:prSet presAssocID="{10D9F87B-0160-2D45-AD44-EDF6F1C52F5A}" presName="conn2-1" presStyleLbl="parChTrans1D3" presStyleIdx="1" presStyleCnt="4"/>
      <dgm:spPr/>
    </dgm:pt>
    <dgm:pt modelId="{D3B5E23E-50A4-3647-B948-E94E870C7DC7}" type="pres">
      <dgm:prSet presAssocID="{10D9F87B-0160-2D45-AD44-EDF6F1C52F5A}" presName="connTx" presStyleLbl="parChTrans1D3" presStyleIdx="1" presStyleCnt="4"/>
      <dgm:spPr/>
    </dgm:pt>
    <dgm:pt modelId="{375B9E37-BA02-7941-AE64-68610B0D28E3}" type="pres">
      <dgm:prSet presAssocID="{24D76427-38B9-484E-BE38-BFE17CBC9D09}" presName="root2" presStyleCnt="0"/>
      <dgm:spPr/>
    </dgm:pt>
    <dgm:pt modelId="{8FE49055-3F58-324E-9134-32A72757D587}" type="pres">
      <dgm:prSet presAssocID="{24D76427-38B9-484E-BE38-BFE17CBC9D09}" presName="LevelTwoTextNode" presStyleLbl="node3" presStyleIdx="1" presStyleCnt="4" custLinFactNeighborX="55445" custLinFactNeighborY="2152">
        <dgm:presLayoutVars>
          <dgm:chPref val="3"/>
        </dgm:presLayoutVars>
      </dgm:prSet>
      <dgm:spPr/>
    </dgm:pt>
    <dgm:pt modelId="{07543024-0F0F-194F-9C42-E7112989BACE}" type="pres">
      <dgm:prSet presAssocID="{24D76427-38B9-484E-BE38-BFE17CBC9D09}" presName="level3hierChild" presStyleCnt="0"/>
      <dgm:spPr/>
    </dgm:pt>
    <dgm:pt modelId="{93A34C12-9451-4D46-AB1E-ACD0133D2874}" type="pres">
      <dgm:prSet presAssocID="{7C1DEABA-8541-D649-ACF7-1D3FBD986720}" presName="conn2-1" presStyleLbl="parChTrans1D3" presStyleIdx="2" presStyleCnt="4"/>
      <dgm:spPr/>
    </dgm:pt>
    <dgm:pt modelId="{89977B73-AC8B-1643-A9BE-A2793E19078B}" type="pres">
      <dgm:prSet presAssocID="{7C1DEABA-8541-D649-ACF7-1D3FBD986720}" presName="connTx" presStyleLbl="parChTrans1D3" presStyleIdx="2" presStyleCnt="4"/>
      <dgm:spPr/>
    </dgm:pt>
    <dgm:pt modelId="{D82B5A86-D1FC-F544-B556-47D2B1B9AE45}" type="pres">
      <dgm:prSet presAssocID="{D97BE2B6-3E75-BB49-9817-C83E9C79BB53}" presName="root2" presStyleCnt="0"/>
      <dgm:spPr/>
    </dgm:pt>
    <dgm:pt modelId="{9B0AD2A0-8954-4C43-96C9-12590EE79EDA}" type="pres">
      <dgm:prSet presAssocID="{D97BE2B6-3E75-BB49-9817-C83E9C79BB53}" presName="LevelTwoTextNode" presStyleLbl="node3" presStyleIdx="2" presStyleCnt="4" custLinFactNeighborX="55445">
        <dgm:presLayoutVars>
          <dgm:chPref val="3"/>
        </dgm:presLayoutVars>
      </dgm:prSet>
      <dgm:spPr/>
    </dgm:pt>
    <dgm:pt modelId="{B3277FE1-64DA-F94B-9707-436D877DBF79}" type="pres">
      <dgm:prSet presAssocID="{D97BE2B6-3E75-BB49-9817-C83E9C79BB53}" presName="level3hierChild" presStyleCnt="0"/>
      <dgm:spPr/>
    </dgm:pt>
    <dgm:pt modelId="{AFDBDD78-A096-2749-8B4C-F4DC363936A6}" type="pres">
      <dgm:prSet presAssocID="{AA8F55C6-F9E4-5E49-B21C-EA5D4330A759}" presName="conn2-1" presStyleLbl="parChTrans1D3" presStyleIdx="3" presStyleCnt="4"/>
      <dgm:spPr/>
    </dgm:pt>
    <dgm:pt modelId="{4AD6E1AC-9FE1-3D4D-A9B6-73D0B7CFC992}" type="pres">
      <dgm:prSet presAssocID="{AA8F55C6-F9E4-5E49-B21C-EA5D4330A759}" presName="connTx" presStyleLbl="parChTrans1D3" presStyleIdx="3" presStyleCnt="4"/>
      <dgm:spPr/>
    </dgm:pt>
    <dgm:pt modelId="{54597218-0580-E84B-8174-C51A64DFC4A3}" type="pres">
      <dgm:prSet presAssocID="{75C3BED8-3651-BF4C-9257-67581E922CBA}" presName="root2" presStyleCnt="0"/>
      <dgm:spPr/>
    </dgm:pt>
    <dgm:pt modelId="{9AAC20D3-266D-0341-A377-514DFBD04D1A}" type="pres">
      <dgm:prSet presAssocID="{75C3BED8-3651-BF4C-9257-67581E922CBA}" presName="LevelTwoTextNode" presStyleLbl="node3" presStyleIdx="3" presStyleCnt="4" custLinFactNeighborX="55445" custLinFactNeighborY="2152">
        <dgm:presLayoutVars>
          <dgm:chPref val="3"/>
        </dgm:presLayoutVars>
      </dgm:prSet>
      <dgm:spPr/>
    </dgm:pt>
    <dgm:pt modelId="{DBE6F427-FF92-AF4F-B522-417DD5596EFB}" type="pres">
      <dgm:prSet presAssocID="{75C3BED8-3651-BF4C-9257-67581E922CBA}" presName="level3hierChild" presStyleCnt="0"/>
      <dgm:spPr/>
    </dgm:pt>
    <dgm:pt modelId="{6E56E22A-34CB-4A4A-982D-CA5430F57004}" type="pres">
      <dgm:prSet presAssocID="{01395C4D-0771-3047-9334-6240580DAD4F}" presName="conn2-1" presStyleLbl="parChTrans1D2" presStyleIdx="3" presStyleCnt="5"/>
      <dgm:spPr/>
    </dgm:pt>
    <dgm:pt modelId="{4CF8788C-04C2-114A-A950-D5B86E774ED7}" type="pres">
      <dgm:prSet presAssocID="{01395C4D-0771-3047-9334-6240580DAD4F}" presName="connTx" presStyleLbl="parChTrans1D2" presStyleIdx="3" presStyleCnt="5"/>
      <dgm:spPr/>
    </dgm:pt>
    <dgm:pt modelId="{DBE2AA5C-8A41-D742-805B-11F4690CFDD6}" type="pres">
      <dgm:prSet presAssocID="{95E323A5-3068-5247-A00E-42C95561D0EA}" presName="root2" presStyleCnt="0"/>
      <dgm:spPr/>
    </dgm:pt>
    <dgm:pt modelId="{35851261-FDE5-214A-AC51-529B342D20F4}" type="pres">
      <dgm:prSet presAssocID="{95E323A5-3068-5247-A00E-42C95561D0EA}" presName="LevelTwoTextNode" presStyleLbl="node2" presStyleIdx="3" presStyleCnt="5">
        <dgm:presLayoutVars>
          <dgm:chPref val="3"/>
        </dgm:presLayoutVars>
      </dgm:prSet>
      <dgm:spPr/>
    </dgm:pt>
    <dgm:pt modelId="{95DDFF95-12C7-7441-AF13-43E35890ADB7}" type="pres">
      <dgm:prSet presAssocID="{95E323A5-3068-5247-A00E-42C95561D0EA}" presName="level3hierChild" presStyleCnt="0"/>
      <dgm:spPr/>
    </dgm:pt>
    <dgm:pt modelId="{8610DDCC-63C3-FA42-841F-E7F9BB9A9D05}" type="pres">
      <dgm:prSet presAssocID="{F82980C0-8053-BB43-95DA-2E189FBA4F13}" presName="conn2-1" presStyleLbl="parChTrans1D2" presStyleIdx="4" presStyleCnt="5"/>
      <dgm:spPr/>
    </dgm:pt>
    <dgm:pt modelId="{C860D84C-6477-B54F-B020-40994008C9F7}" type="pres">
      <dgm:prSet presAssocID="{F82980C0-8053-BB43-95DA-2E189FBA4F13}" presName="connTx" presStyleLbl="parChTrans1D2" presStyleIdx="4" presStyleCnt="5"/>
      <dgm:spPr/>
    </dgm:pt>
    <dgm:pt modelId="{79394DCD-C027-A34A-AA5A-8950EF6DB69A}" type="pres">
      <dgm:prSet presAssocID="{D56642EB-4EF7-CD4B-9EA9-61BBD0B2D6A9}" presName="root2" presStyleCnt="0"/>
      <dgm:spPr/>
    </dgm:pt>
    <dgm:pt modelId="{F7003688-0A2C-CD42-AA25-A86F0BD247F5}" type="pres">
      <dgm:prSet presAssocID="{D56642EB-4EF7-CD4B-9EA9-61BBD0B2D6A9}" presName="LevelTwoTextNode" presStyleLbl="node2" presStyleIdx="4" presStyleCnt="5">
        <dgm:presLayoutVars>
          <dgm:chPref val="3"/>
        </dgm:presLayoutVars>
      </dgm:prSet>
      <dgm:spPr/>
    </dgm:pt>
    <dgm:pt modelId="{C8CFFE17-CE69-EA49-9D64-F572D1CFC1E5}" type="pres">
      <dgm:prSet presAssocID="{D56642EB-4EF7-CD4B-9EA9-61BBD0B2D6A9}" presName="level3hierChild" presStyleCnt="0"/>
      <dgm:spPr/>
    </dgm:pt>
  </dgm:ptLst>
  <dgm:cxnLst>
    <dgm:cxn modelId="{B5C9C905-7B2B-3748-B4B3-836B93B74947}" type="presOf" srcId="{F82980C0-8053-BB43-95DA-2E189FBA4F13}" destId="{8610DDCC-63C3-FA42-841F-E7F9BB9A9D05}" srcOrd="0" destOrd="0" presId="urn:microsoft.com/office/officeart/2005/8/layout/hierarchy2"/>
    <dgm:cxn modelId="{59730B06-A5B6-7A4F-8CA5-301855277190}" type="presOf" srcId="{839D88F6-7E1E-BB4E-AB29-9A8C048E8014}" destId="{6E31AF19-25B5-3D46-95BB-17BD87C1EA95}" srcOrd="1" destOrd="0" presId="urn:microsoft.com/office/officeart/2005/8/layout/hierarchy2"/>
    <dgm:cxn modelId="{54710709-8A61-F14D-9842-F0039C0C886F}" type="presOf" srcId="{95E323A5-3068-5247-A00E-42C95561D0EA}" destId="{35851261-FDE5-214A-AC51-529B342D20F4}" srcOrd="0" destOrd="0" presId="urn:microsoft.com/office/officeart/2005/8/layout/hierarchy2"/>
    <dgm:cxn modelId="{67A4BF0B-B696-B946-BD7B-2352C6B5B220}" srcId="{0F60107F-2047-1B44-84D9-4A669D66B72E}" destId="{75C3BED8-3651-BF4C-9257-67581E922CBA}" srcOrd="3" destOrd="0" parTransId="{AA8F55C6-F9E4-5E49-B21C-EA5D4330A759}" sibTransId="{7158E8A9-CAA5-2D4B-97BE-887FFB93B9BB}"/>
    <dgm:cxn modelId="{CD0E900E-217C-1644-99EE-32BFA3CD6733}" type="presOf" srcId="{7C1DEABA-8541-D649-ACF7-1D3FBD986720}" destId="{89977B73-AC8B-1643-A9BE-A2793E19078B}" srcOrd="1" destOrd="0" presId="urn:microsoft.com/office/officeart/2005/8/layout/hierarchy2"/>
    <dgm:cxn modelId="{3FB25114-30FD-4146-B5D1-5D0D9B9CD58B}" type="presOf" srcId="{F4E80928-AAB9-EB41-8103-DE739D2DA653}" destId="{02E66117-918E-8E42-B7B3-AB79CCA36491}" srcOrd="0" destOrd="0" presId="urn:microsoft.com/office/officeart/2005/8/layout/hierarchy2"/>
    <dgm:cxn modelId="{1F975B16-8F15-A74A-A413-452E825E595E}" type="presOf" srcId="{10D9F87B-0160-2D45-AD44-EDF6F1C52F5A}" destId="{D3B5E23E-50A4-3647-B948-E94E870C7DC7}" srcOrd="1" destOrd="0" presId="urn:microsoft.com/office/officeart/2005/8/layout/hierarchy2"/>
    <dgm:cxn modelId="{73A56A23-F049-8249-B916-01C208A6EACE}" srcId="{6A26DCD1-8154-3742-AA3E-3000B4423CE8}" destId="{0F60107F-2047-1B44-84D9-4A669D66B72E}" srcOrd="2" destOrd="0" parTransId="{C6CBACE5-DCC3-DC41-AF06-4DEC88D1B421}" sibTransId="{B956E830-360D-474A-B15E-FB30A8482D0F}"/>
    <dgm:cxn modelId="{73C3AF2F-DFC3-BF4A-8687-02D38BE29A4C}" type="presOf" srcId="{BFECEA17-F54C-6B48-93D8-FE6FFC385C2F}" destId="{6FAA2EA8-C9A4-BE42-BD35-564560435850}" srcOrd="1" destOrd="0" presId="urn:microsoft.com/office/officeart/2005/8/layout/hierarchy2"/>
    <dgm:cxn modelId="{3C2B5236-7BBB-FB43-BCF8-A058D0AFD0E4}" srcId="{0F60107F-2047-1B44-84D9-4A669D66B72E}" destId="{D97BE2B6-3E75-BB49-9817-C83E9C79BB53}" srcOrd="2" destOrd="0" parTransId="{7C1DEABA-8541-D649-ACF7-1D3FBD986720}" sibTransId="{E05FB87B-36CA-E241-A4EA-2875DBA26325}"/>
    <dgm:cxn modelId="{EA76DB43-2C9F-BA48-A5ED-B7A609760E8E}" type="presOf" srcId="{01395C4D-0771-3047-9334-6240580DAD4F}" destId="{4CF8788C-04C2-114A-A950-D5B86E774ED7}" srcOrd="1" destOrd="0" presId="urn:microsoft.com/office/officeart/2005/8/layout/hierarchy2"/>
    <dgm:cxn modelId="{1995A747-9119-C444-98D6-3FE1D9993C4A}" srcId="{0F60107F-2047-1B44-84D9-4A669D66B72E}" destId="{24D76427-38B9-484E-BE38-BFE17CBC9D09}" srcOrd="1" destOrd="0" parTransId="{10D9F87B-0160-2D45-AD44-EDF6F1C52F5A}" sibTransId="{A7C91279-AEC6-4940-99D6-37B92A21CA03}"/>
    <dgm:cxn modelId="{BDA64A49-DEB2-4D44-84F7-2FCFF9C06D0E}" type="presOf" srcId="{FCD45958-1DF2-BD48-9F59-AF77C2D1E88E}" destId="{1764935B-84EA-8749-8961-3287342E91C4}" srcOrd="0" destOrd="0" presId="urn:microsoft.com/office/officeart/2005/8/layout/hierarchy2"/>
    <dgm:cxn modelId="{B145085B-82A4-854A-8A22-4F7CB630303B}" type="presOf" srcId="{6A26DCD1-8154-3742-AA3E-3000B4423CE8}" destId="{FDE3D4E2-5ED1-884C-A0A2-F6FCA2F88AF3}" srcOrd="0" destOrd="0" presId="urn:microsoft.com/office/officeart/2005/8/layout/hierarchy2"/>
    <dgm:cxn modelId="{0E449F60-E707-0D42-B42D-6EFE0F3107BA}" type="presOf" srcId="{C6CBACE5-DCC3-DC41-AF06-4DEC88D1B421}" destId="{4F7F62CC-B6E0-B848-BDC4-C5C56E817E8F}" srcOrd="1" destOrd="0" presId="urn:microsoft.com/office/officeart/2005/8/layout/hierarchy2"/>
    <dgm:cxn modelId="{BDDA6B66-7555-3743-A507-B5B5CD88E03C}" srcId="{0F60107F-2047-1B44-84D9-4A669D66B72E}" destId="{FCD45958-1DF2-BD48-9F59-AF77C2D1E88E}" srcOrd="0" destOrd="0" parTransId="{F4E80928-AAB9-EB41-8103-DE739D2DA653}" sibTransId="{2965D0FB-8345-F741-8DDB-9027A6F7B462}"/>
    <dgm:cxn modelId="{026D0568-384F-8B45-8D49-1B68B26902F7}" srcId="{6A26DCD1-8154-3742-AA3E-3000B4423CE8}" destId="{95E323A5-3068-5247-A00E-42C95561D0EA}" srcOrd="3" destOrd="0" parTransId="{01395C4D-0771-3047-9334-6240580DAD4F}" sibTransId="{BD3C357E-96F8-7C4F-BBE5-6FC119F15097}"/>
    <dgm:cxn modelId="{D8CD6568-C422-7748-B46C-7208C47FCE84}" type="presOf" srcId="{AA8F55C6-F9E4-5E49-B21C-EA5D4330A759}" destId="{AFDBDD78-A096-2749-8B4C-F4DC363936A6}" srcOrd="0" destOrd="0" presId="urn:microsoft.com/office/officeart/2005/8/layout/hierarchy2"/>
    <dgm:cxn modelId="{2D32176A-1F98-1F40-962B-58799D21E6DB}" type="presOf" srcId="{AA8F55C6-F9E4-5E49-B21C-EA5D4330A759}" destId="{4AD6E1AC-9FE1-3D4D-A9B6-73D0B7CFC992}" srcOrd="1" destOrd="0" presId="urn:microsoft.com/office/officeart/2005/8/layout/hierarchy2"/>
    <dgm:cxn modelId="{AC7FF86B-3D80-E848-BC67-DD08BD566964}" type="presOf" srcId="{01395C4D-0771-3047-9334-6240580DAD4F}" destId="{6E56E22A-34CB-4A4A-982D-CA5430F57004}" srcOrd="0" destOrd="0" presId="urn:microsoft.com/office/officeart/2005/8/layout/hierarchy2"/>
    <dgm:cxn modelId="{DA7BB07B-61EF-654B-BE1F-15A6C5A55860}" type="presOf" srcId="{10D9F87B-0160-2D45-AD44-EDF6F1C52F5A}" destId="{4373F4E6-37CF-5F47-B40B-231C6E623E31}" srcOrd="0" destOrd="0" presId="urn:microsoft.com/office/officeart/2005/8/layout/hierarchy2"/>
    <dgm:cxn modelId="{7D162C7C-409A-8048-A2C7-9A5BCF958A59}" type="presOf" srcId="{C6CBACE5-DCC3-DC41-AF06-4DEC88D1B421}" destId="{3A5991AD-2CCD-714E-B04C-547C642B02B3}" srcOrd="0" destOrd="0" presId="urn:microsoft.com/office/officeart/2005/8/layout/hierarchy2"/>
    <dgm:cxn modelId="{8A76EA80-1221-3D43-B313-BF9B3149987C}" type="presOf" srcId="{F82980C0-8053-BB43-95DA-2E189FBA4F13}" destId="{C860D84C-6477-B54F-B020-40994008C9F7}" srcOrd="1" destOrd="0" presId="urn:microsoft.com/office/officeart/2005/8/layout/hierarchy2"/>
    <dgm:cxn modelId="{AEEF1D93-DFA5-0743-952A-38C244F7D8B2}" type="presOf" srcId="{839D88F6-7E1E-BB4E-AB29-9A8C048E8014}" destId="{849E31E0-C390-D749-86B4-A28F6A55E2B9}" srcOrd="0" destOrd="0" presId="urn:microsoft.com/office/officeart/2005/8/layout/hierarchy2"/>
    <dgm:cxn modelId="{3A47C69B-A32E-FD4C-8921-E3F476042816}" type="presOf" srcId="{24D76427-38B9-484E-BE38-BFE17CBC9D09}" destId="{8FE49055-3F58-324E-9134-32A72757D587}" srcOrd="0" destOrd="0" presId="urn:microsoft.com/office/officeart/2005/8/layout/hierarchy2"/>
    <dgm:cxn modelId="{C38A8CA4-D778-D446-8530-643A8E0A4626}" type="presOf" srcId="{9AD4EF96-9A4F-9A4A-92E3-376E4261BADE}" destId="{E2DEBCEB-A71A-5E47-A2FB-CE71B716602B}" srcOrd="0" destOrd="0" presId="urn:microsoft.com/office/officeart/2005/8/layout/hierarchy2"/>
    <dgm:cxn modelId="{59D1FDAF-074F-1645-94EF-A13260CF6B23}" srcId="{9978E6B3-D715-6243-AA37-8FD9F3403B53}" destId="{6A26DCD1-8154-3742-AA3E-3000B4423CE8}" srcOrd="0" destOrd="0" parTransId="{C0AC8375-A8D7-3440-B800-5BF85F475A28}" sibTransId="{A250BB69-F455-0B4A-90A1-99DE9558FA07}"/>
    <dgm:cxn modelId="{D37C82B6-2E50-F342-9718-6EADA3673C27}" type="presOf" srcId="{9978E6B3-D715-6243-AA37-8FD9F3403B53}" destId="{BAC16F14-A7D8-644C-81A7-8894AF6EC525}" srcOrd="0" destOrd="0" presId="urn:microsoft.com/office/officeart/2005/8/layout/hierarchy2"/>
    <dgm:cxn modelId="{E40577B7-1028-0E48-AB45-88F8EDDDFFDE}" type="presOf" srcId="{D56642EB-4EF7-CD4B-9EA9-61BBD0B2D6A9}" destId="{F7003688-0A2C-CD42-AA25-A86F0BD247F5}" srcOrd="0" destOrd="0" presId="urn:microsoft.com/office/officeart/2005/8/layout/hierarchy2"/>
    <dgm:cxn modelId="{E03E99BF-5DF5-AC4A-B530-8CBE19F9318F}" type="presOf" srcId="{0F60107F-2047-1B44-84D9-4A669D66B72E}" destId="{33776091-8452-7745-A03E-A885219C52DC}" srcOrd="0" destOrd="0" presId="urn:microsoft.com/office/officeart/2005/8/layout/hierarchy2"/>
    <dgm:cxn modelId="{218666C1-BB6E-1B41-BE6E-102AD02F999D}" srcId="{6A26DCD1-8154-3742-AA3E-3000B4423CE8}" destId="{9AD4EF96-9A4F-9A4A-92E3-376E4261BADE}" srcOrd="0" destOrd="0" parTransId="{BFECEA17-F54C-6B48-93D8-FE6FFC385C2F}" sibTransId="{1FB5F430-00E5-BB4C-B96E-A7FB8101C8FE}"/>
    <dgm:cxn modelId="{650EFAC7-26F7-8349-B846-398D65D6F9B0}" type="presOf" srcId="{1BF8CC17-33AD-7740-89D0-A2F1C3434F94}" destId="{721DC9FE-4F5D-184B-92E5-493908063DD3}" srcOrd="0" destOrd="0" presId="urn:microsoft.com/office/officeart/2005/8/layout/hierarchy2"/>
    <dgm:cxn modelId="{6C8B14C9-94D7-6A4C-BA80-CDC0BC4852CF}" type="presOf" srcId="{7C1DEABA-8541-D649-ACF7-1D3FBD986720}" destId="{93A34C12-9451-4D46-AB1E-ACD0133D2874}" srcOrd="0" destOrd="0" presId="urn:microsoft.com/office/officeart/2005/8/layout/hierarchy2"/>
    <dgm:cxn modelId="{18A447C9-0744-9E4A-A839-79D6F8D28BD9}" type="presOf" srcId="{BFECEA17-F54C-6B48-93D8-FE6FFC385C2F}" destId="{9D64C650-ED3F-3C42-AD53-CB68BF86B4B8}" srcOrd="0" destOrd="0" presId="urn:microsoft.com/office/officeart/2005/8/layout/hierarchy2"/>
    <dgm:cxn modelId="{000ECECB-EB30-B44B-A32A-A700C848B958}" type="presOf" srcId="{F4E80928-AAB9-EB41-8103-DE739D2DA653}" destId="{72EDA6C2-00D8-B246-9BEC-4B44D1E95B81}" srcOrd="1" destOrd="0" presId="urn:microsoft.com/office/officeart/2005/8/layout/hierarchy2"/>
    <dgm:cxn modelId="{2DBE24CC-CEA2-004E-A53E-30F962A1CCE9}" type="presOf" srcId="{75C3BED8-3651-BF4C-9257-67581E922CBA}" destId="{9AAC20D3-266D-0341-A377-514DFBD04D1A}" srcOrd="0" destOrd="0" presId="urn:microsoft.com/office/officeart/2005/8/layout/hierarchy2"/>
    <dgm:cxn modelId="{292D1CDC-5AE2-CF40-ACE2-A1A55E744AF5}" srcId="{6A26DCD1-8154-3742-AA3E-3000B4423CE8}" destId="{D56642EB-4EF7-CD4B-9EA9-61BBD0B2D6A9}" srcOrd="4" destOrd="0" parTransId="{F82980C0-8053-BB43-95DA-2E189FBA4F13}" sibTransId="{EDC068FE-1A55-4D4B-AA77-2762FAE78314}"/>
    <dgm:cxn modelId="{0F2F52FA-2A5D-9240-9EBD-7F48D13F6EBF}" type="presOf" srcId="{D97BE2B6-3E75-BB49-9817-C83E9C79BB53}" destId="{9B0AD2A0-8954-4C43-96C9-12590EE79EDA}" srcOrd="0" destOrd="0" presId="urn:microsoft.com/office/officeart/2005/8/layout/hierarchy2"/>
    <dgm:cxn modelId="{FFD1F2FB-F89B-1B42-851D-852C046A8414}" srcId="{6A26DCD1-8154-3742-AA3E-3000B4423CE8}" destId="{1BF8CC17-33AD-7740-89D0-A2F1C3434F94}" srcOrd="1" destOrd="0" parTransId="{839D88F6-7E1E-BB4E-AB29-9A8C048E8014}" sibTransId="{CE9844D0-D07C-6142-9E88-A211A8BDC7D8}"/>
    <dgm:cxn modelId="{57FE198A-DBDA-FD4E-AA51-02E5613544A3}" type="presParOf" srcId="{BAC16F14-A7D8-644C-81A7-8894AF6EC525}" destId="{0871ED3B-6DBB-AE46-9D7C-58F171731E6C}" srcOrd="0" destOrd="0" presId="urn:microsoft.com/office/officeart/2005/8/layout/hierarchy2"/>
    <dgm:cxn modelId="{53C80F99-5478-2645-9A64-8AB713626B4A}" type="presParOf" srcId="{0871ED3B-6DBB-AE46-9D7C-58F171731E6C}" destId="{FDE3D4E2-5ED1-884C-A0A2-F6FCA2F88AF3}" srcOrd="0" destOrd="0" presId="urn:microsoft.com/office/officeart/2005/8/layout/hierarchy2"/>
    <dgm:cxn modelId="{7C4C3D7F-ED5A-0A43-8AAE-D8C4D6550721}" type="presParOf" srcId="{0871ED3B-6DBB-AE46-9D7C-58F171731E6C}" destId="{97E206CF-A35E-1E4C-A0FB-A50E66406F84}" srcOrd="1" destOrd="0" presId="urn:microsoft.com/office/officeart/2005/8/layout/hierarchy2"/>
    <dgm:cxn modelId="{BC599C71-4574-984E-B239-43DE7070560A}" type="presParOf" srcId="{97E206CF-A35E-1E4C-A0FB-A50E66406F84}" destId="{9D64C650-ED3F-3C42-AD53-CB68BF86B4B8}" srcOrd="0" destOrd="0" presId="urn:microsoft.com/office/officeart/2005/8/layout/hierarchy2"/>
    <dgm:cxn modelId="{46F4659F-59CB-8A45-922C-9CF015D8E576}" type="presParOf" srcId="{9D64C650-ED3F-3C42-AD53-CB68BF86B4B8}" destId="{6FAA2EA8-C9A4-BE42-BD35-564560435850}" srcOrd="0" destOrd="0" presId="urn:microsoft.com/office/officeart/2005/8/layout/hierarchy2"/>
    <dgm:cxn modelId="{E58B5377-B16F-3147-B06E-3EFACDB21724}" type="presParOf" srcId="{97E206CF-A35E-1E4C-A0FB-A50E66406F84}" destId="{C5DBA8D8-E816-E148-A689-6AE4A23EE563}" srcOrd="1" destOrd="0" presId="urn:microsoft.com/office/officeart/2005/8/layout/hierarchy2"/>
    <dgm:cxn modelId="{6CDB0A98-1DB4-2048-9435-6FDF8AA35C54}" type="presParOf" srcId="{C5DBA8D8-E816-E148-A689-6AE4A23EE563}" destId="{E2DEBCEB-A71A-5E47-A2FB-CE71B716602B}" srcOrd="0" destOrd="0" presId="urn:microsoft.com/office/officeart/2005/8/layout/hierarchy2"/>
    <dgm:cxn modelId="{C809E4E5-E1B2-5442-B7F2-DB0D75143C5F}" type="presParOf" srcId="{C5DBA8D8-E816-E148-A689-6AE4A23EE563}" destId="{D3D1F70C-6537-D942-9E82-A3C3D5303341}" srcOrd="1" destOrd="0" presId="urn:microsoft.com/office/officeart/2005/8/layout/hierarchy2"/>
    <dgm:cxn modelId="{1339AE34-F742-D94D-BD83-93FB753472DD}" type="presParOf" srcId="{97E206CF-A35E-1E4C-A0FB-A50E66406F84}" destId="{849E31E0-C390-D749-86B4-A28F6A55E2B9}" srcOrd="2" destOrd="0" presId="urn:microsoft.com/office/officeart/2005/8/layout/hierarchy2"/>
    <dgm:cxn modelId="{1563D413-21A3-6749-8068-AA21DD1F6D35}" type="presParOf" srcId="{849E31E0-C390-D749-86B4-A28F6A55E2B9}" destId="{6E31AF19-25B5-3D46-95BB-17BD87C1EA95}" srcOrd="0" destOrd="0" presId="urn:microsoft.com/office/officeart/2005/8/layout/hierarchy2"/>
    <dgm:cxn modelId="{9011F650-3EF9-F844-AEE3-ACCF8400E591}" type="presParOf" srcId="{97E206CF-A35E-1E4C-A0FB-A50E66406F84}" destId="{1FA32918-B200-4A4B-8C0F-7642AAB27AB3}" srcOrd="3" destOrd="0" presId="urn:microsoft.com/office/officeart/2005/8/layout/hierarchy2"/>
    <dgm:cxn modelId="{C445E044-DE9B-2B44-A4CC-FE772824FB2D}" type="presParOf" srcId="{1FA32918-B200-4A4B-8C0F-7642AAB27AB3}" destId="{721DC9FE-4F5D-184B-92E5-493908063DD3}" srcOrd="0" destOrd="0" presId="urn:microsoft.com/office/officeart/2005/8/layout/hierarchy2"/>
    <dgm:cxn modelId="{90EA41E5-F6EC-634B-A98A-B9B364A88FF1}" type="presParOf" srcId="{1FA32918-B200-4A4B-8C0F-7642AAB27AB3}" destId="{686FE635-C0D5-5143-B411-EA810407FEEA}" srcOrd="1" destOrd="0" presId="urn:microsoft.com/office/officeart/2005/8/layout/hierarchy2"/>
    <dgm:cxn modelId="{F788DB0D-E6BE-324F-B980-20C72A8C4495}" type="presParOf" srcId="{97E206CF-A35E-1E4C-A0FB-A50E66406F84}" destId="{3A5991AD-2CCD-714E-B04C-547C642B02B3}" srcOrd="4" destOrd="0" presId="urn:microsoft.com/office/officeart/2005/8/layout/hierarchy2"/>
    <dgm:cxn modelId="{130F570C-62D1-3146-B2B0-A2F11F84B132}" type="presParOf" srcId="{3A5991AD-2CCD-714E-B04C-547C642B02B3}" destId="{4F7F62CC-B6E0-B848-BDC4-C5C56E817E8F}" srcOrd="0" destOrd="0" presId="urn:microsoft.com/office/officeart/2005/8/layout/hierarchy2"/>
    <dgm:cxn modelId="{C8FDD59E-001D-C34D-95E3-2A8030FB584F}" type="presParOf" srcId="{97E206CF-A35E-1E4C-A0FB-A50E66406F84}" destId="{90CF1982-B4D4-AF43-AF98-BC4BBF4A2CCD}" srcOrd="5" destOrd="0" presId="urn:microsoft.com/office/officeart/2005/8/layout/hierarchy2"/>
    <dgm:cxn modelId="{7E6202D0-34F9-B64D-8C74-B4F58E10B009}" type="presParOf" srcId="{90CF1982-B4D4-AF43-AF98-BC4BBF4A2CCD}" destId="{33776091-8452-7745-A03E-A885219C52DC}" srcOrd="0" destOrd="0" presId="urn:microsoft.com/office/officeart/2005/8/layout/hierarchy2"/>
    <dgm:cxn modelId="{9B56943B-B413-9442-A2B7-E56042EC1003}" type="presParOf" srcId="{90CF1982-B4D4-AF43-AF98-BC4BBF4A2CCD}" destId="{45E68D22-17D7-7943-90E3-8B289725F1C6}" srcOrd="1" destOrd="0" presId="urn:microsoft.com/office/officeart/2005/8/layout/hierarchy2"/>
    <dgm:cxn modelId="{437A9239-C9BA-5040-A450-746629F50E63}" type="presParOf" srcId="{45E68D22-17D7-7943-90E3-8B289725F1C6}" destId="{02E66117-918E-8E42-B7B3-AB79CCA36491}" srcOrd="0" destOrd="0" presId="urn:microsoft.com/office/officeart/2005/8/layout/hierarchy2"/>
    <dgm:cxn modelId="{EBBFE85B-95A4-5340-93EF-EC0EDFB69899}" type="presParOf" srcId="{02E66117-918E-8E42-B7B3-AB79CCA36491}" destId="{72EDA6C2-00D8-B246-9BEC-4B44D1E95B81}" srcOrd="0" destOrd="0" presId="urn:microsoft.com/office/officeart/2005/8/layout/hierarchy2"/>
    <dgm:cxn modelId="{421CD185-CEFC-7644-90AF-D738954C7D96}" type="presParOf" srcId="{45E68D22-17D7-7943-90E3-8B289725F1C6}" destId="{4098A91D-0C7A-5249-A51C-7226501D5465}" srcOrd="1" destOrd="0" presId="urn:microsoft.com/office/officeart/2005/8/layout/hierarchy2"/>
    <dgm:cxn modelId="{624949F3-8C6E-934A-96F7-11572CD96640}" type="presParOf" srcId="{4098A91D-0C7A-5249-A51C-7226501D5465}" destId="{1764935B-84EA-8749-8961-3287342E91C4}" srcOrd="0" destOrd="0" presId="urn:microsoft.com/office/officeart/2005/8/layout/hierarchy2"/>
    <dgm:cxn modelId="{04ED9D72-6DE2-CC4F-8D4E-5CFF6BB252C7}" type="presParOf" srcId="{4098A91D-0C7A-5249-A51C-7226501D5465}" destId="{5C139C67-BAE3-BB49-8314-7B7C4773764F}" srcOrd="1" destOrd="0" presId="urn:microsoft.com/office/officeart/2005/8/layout/hierarchy2"/>
    <dgm:cxn modelId="{8F8FB1F3-42BE-764C-9232-4677D0AC25FA}" type="presParOf" srcId="{45E68D22-17D7-7943-90E3-8B289725F1C6}" destId="{4373F4E6-37CF-5F47-B40B-231C6E623E31}" srcOrd="2" destOrd="0" presId="urn:microsoft.com/office/officeart/2005/8/layout/hierarchy2"/>
    <dgm:cxn modelId="{EE82A8EB-0391-5143-86FE-07CB6A915BFD}" type="presParOf" srcId="{4373F4E6-37CF-5F47-B40B-231C6E623E31}" destId="{D3B5E23E-50A4-3647-B948-E94E870C7DC7}" srcOrd="0" destOrd="0" presId="urn:microsoft.com/office/officeart/2005/8/layout/hierarchy2"/>
    <dgm:cxn modelId="{EE12F98C-156A-AF4E-9549-0B6FEF5EF7F6}" type="presParOf" srcId="{45E68D22-17D7-7943-90E3-8B289725F1C6}" destId="{375B9E37-BA02-7941-AE64-68610B0D28E3}" srcOrd="3" destOrd="0" presId="urn:microsoft.com/office/officeart/2005/8/layout/hierarchy2"/>
    <dgm:cxn modelId="{D80C3FB8-59FC-EB44-9D7C-87971EEB48E1}" type="presParOf" srcId="{375B9E37-BA02-7941-AE64-68610B0D28E3}" destId="{8FE49055-3F58-324E-9134-32A72757D587}" srcOrd="0" destOrd="0" presId="urn:microsoft.com/office/officeart/2005/8/layout/hierarchy2"/>
    <dgm:cxn modelId="{1AD2EA42-5807-0F4F-8214-774F13031056}" type="presParOf" srcId="{375B9E37-BA02-7941-AE64-68610B0D28E3}" destId="{07543024-0F0F-194F-9C42-E7112989BACE}" srcOrd="1" destOrd="0" presId="urn:microsoft.com/office/officeart/2005/8/layout/hierarchy2"/>
    <dgm:cxn modelId="{7CEC0CE4-242D-6747-A6AB-73541EA3DE94}" type="presParOf" srcId="{45E68D22-17D7-7943-90E3-8B289725F1C6}" destId="{93A34C12-9451-4D46-AB1E-ACD0133D2874}" srcOrd="4" destOrd="0" presId="urn:microsoft.com/office/officeart/2005/8/layout/hierarchy2"/>
    <dgm:cxn modelId="{6B9FB1F1-DF23-C743-94AD-8BD1053B674B}" type="presParOf" srcId="{93A34C12-9451-4D46-AB1E-ACD0133D2874}" destId="{89977B73-AC8B-1643-A9BE-A2793E19078B}" srcOrd="0" destOrd="0" presId="urn:microsoft.com/office/officeart/2005/8/layout/hierarchy2"/>
    <dgm:cxn modelId="{9EAC7B66-1AFF-D641-9E76-6BF76B884A5C}" type="presParOf" srcId="{45E68D22-17D7-7943-90E3-8B289725F1C6}" destId="{D82B5A86-D1FC-F544-B556-47D2B1B9AE45}" srcOrd="5" destOrd="0" presId="urn:microsoft.com/office/officeart/2005/8/layout/hierarchy2"/>
    <dgm:cxn modelId="{8E2493D8-7055-1C4D-8011-B0F98DD6E154}" type="presParOf" srcId="{D82B5A86-D1FC-F544-B556-47D2B1B9AE45}" destId="{9B0AD2A0-8954-4C43-96C9-12590EE79EDA}" srcOrd="0" destOrd="0" presId="urn:microsoft.com/office/officeart/2005/8/layout/hierarchy2"/>
    <dgm:cxn modelId="{CFD39786-2EEF-8842-B8A4-67F67F297F54}" type="presParOf" srcId="{D82B5A86-D1FC-F544-B556-47D2B1B9AE45}" destId="{B3277FE1-64DA-F94B-9707-436D877DBF79}" srcOrd="1" destOrd="0" presId="urn:microsoft.com/office/officeart/2005/8/layout/hierarchy2"/>
    <dgm:cxn modelId="{CE236B66-04E1-F84A-81D5-A132A8AD9555}" type="presParOf" srcId="{45E68D22-17D7-7943-90E3-8B289725F1C6}" destId="{AFDBDD78-A096-2749-8B4C-F4DC363936A6}" srcOrd="6" destOrd="0" presId="urn:microsoft.com/office/officeart/2005/8/layout/hierarchy2"/>
    <dgm:cxn modelId="{D4EB8CE0-7370-CC4A-B035-065DE44A346A}" type="presParOf" srcId="{AFDBDD78-A096-2749-8B4C-F4DC363936A6}" destId="{4AD6E1AC-9FE1-3D4D-A9B6-73D0B7CFC992}" srcOrd="0" destOrd="0" presId="urn:microsoft.com/office/officeart/2005/8/layout/hierarchy2"/>
    <dgm:cxn modelId="{FC96E19B-77BA-FE4C-BF8A-599CC549636D}" type="presParOf" srcId="{45E68D22-17D7-7943-90E3-8B289725F1C6}" destId="{54597218-0580-E84B-8174-C51A64DFC4A3}" srcOrd="7" destOrd="0" presId="urn:microsoft.com/office/officeart/2005/8/layout/hierarchy2"/>
    <dgm:cxn modelId="{EABF171B-9280-B84E-80A1-65C69F30DED0}" type="presParOf" srcId="{54597218-0580-E84B-8174-C51A64DFC4A3}" destId="{9AAC20D3-266D-0341-A377-514DFBD04D1A}" srcOrd="0" destOrd="0" presId="urn:microsoft.com/office/officeart/2005/8/layout/hierarchy2"/>
    <dgm:cxn modelId="{9A2D124B-A54E-5644-B924-83BF23AD56D5}" type="presParOf" srcId="{54597218-0580-E84B-8174-C51A64DFC4A3}" destId="{DBE6F427-FF92-AF4F-B522-417DD5596EFB}" srcOrd="1" destOrd="0" presId="urn:microsoft.com/office/officeart/2005/8/layout/hierarchy2"/>
    <dgm:cxn modelId="{144834F8-67C7-A04E-8CD0-6AA7C9F71FF0}" type="presParOf" srcId="{97E206CF-A35E-1E4C-A0FB-A50E66406F84}" destId="{6E56E22A-34CB-4A4A-982D-CA5430F57004}" srcOrd="6" destOrd="0" presId="urn:microsoft.com/office/officeart/2005/8/layout/hierarchy2"/>
    <dgm:cxn modelId="{144A2C0D-4926-4D4F-B438-2CC96495194D}" type="presParOf" srcId="{6E56E22A-34CB-4A4A-982D-CA5430F57004}" destId="{4CF8788C-04C2-114A-A950-D5B86E774ED7}" srcOrd="0" destOrd="0" presId="urn:microsoft.com/office/officeart/2005/8/layout/hierarchy2"/>
    <dgm:cxn modelId="{C31D8494-820B-AA44-A827-8FD7D6D4EE38}" type="presParOf" srcId="{97E206CF-A35E-1E4C-A0FB-A50E66406F84}" destId="{DBE2AA5C-8A41-D742-805B-11F4690CFDD6}" srcOrd="7" destOrd="0" presId="urn:microsoft.com/office/officeart/2005/8/layout/hierarchy2"/>
    <dgm:cxn modelId="{BFAD178B-A1EC-434E-B2BA-290E4D168182}" type="presParOf" srcId="{DBE2AA5C-8A41-D742-805B-11F4690CFDD6}" destId="{35851261-FDE5-214A-AC51-529B342D20F4}" srcOrd="0" destOrd="0" presId="urn:microsoft.com/office/officeart/2005/8/layout/hierarchy2"/>
    <dgm:cxn modelId="{6D86B7C1-3544-DD47-9B44-DDD356ED8356}" type="presParOf" srcId="{DBE2AA5C-8A41-D742-805B-11F4690CFDD6}" destId="{95DDFF95-12C7-7441-AF13-43E35890ADB7}" srcOrd="1" destOrd="0" presId="urn:microsoft.com/office/officeart/2005/8/layout/hierarchy2"/>
    <dgm:cxn modelId="{CA941A9E-BAC5-3546-A2FC-E5528A3A4851}" type="presParOf" srcId="{97E206CF-A35E-1E4C-A0FB-A50E66406F84}" destId="{8610DDCC-63C3-FA42-841F-E7F9BB9A9D05}" srcOrd="8" destOrd="0" presId="urn:microsoft.com/office/officeart/2005/8/layout/hierarchy2"/>
    <dgm:cxn modelId="{9DE998D4-14E1-A64B-8D83-C2E6962E5279}" type="presParOf" srcId="{8610DDCC-63C3-FA42-841F-E7F9BB9A9D05}" destId="{C860D84C-6477-B54F-B020-40994008C9F7}" srcOrd="0" destOrd="0" presId="urn:microsoft.com/office/officeart/2005/8/layout/hierarchy2"/>
    <dgm:cxn modelId="{5D622DB7-150F-8A42-86BE-CD126034DFC4}" type="presParOf" srcId="{97E206CF-A35E-1E4C-A0FB-A50E66406F84}" destId="{79394DCD-C027-A34A-AA5A-8950EF6DB69A}" srcOrd="9" destOrd="0" presId="urn:microsoft.com/office/officeart/2005/8/layout/hierarchy2"/>
    <dgm:cxn modelId="{A8C15AC7-49A6-1E4E-A49A-DE4D851B8993}" type="presParOf" srcId="{79394DCD-C027-A34A-AA5A-8950EF6DB69A}" destId="{F7003688-0A2C-CD42-AA25-A86F0BD247F5}" srcOrd="0" destOrd="0" presId="urn:microsoft.com/office/officeart/2005/8/layout/hierarchy2"/>
    <dgm:cxn modelId="{48F8D88C-3675-494F-8F59-06C3AB990E66}" type="presParOf" srcId="{79394DCD-C027-A34A-AA5A-8950EF6DB69A}" destId="{C8CFFE17-CE69-EA49-9D64-F572D1CFC1E5}" srcOrd="1" destOrd="0" presId="urn:microsoft.com/office/officeart/2005/8/layout/hierarchy2"/>
  </dgm:cxnLst>
  <dgm:bg/>
  <dgm:whole>
    <a:ln w="38100"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16442A-6CF2-2B45-9085-285951B9CC45}">
      <dsp:nvSpPr>
        <dsp:cNvPr id="0" name=""/>
        <dsp:cNvSpPr/>
      </dsp:nvSpPr>
      <dsp:spPr>
        <a:xfrm>
          <a:off x="257214" y="0"/>
          <a:ext cx="9673166" cy="5629275"/>
        </a:xfrm>
        <a:prstGeom prst="swooshArrow">
          <a:avLst>
            <a:gd name="adj1" fmla="val 25000"/>
            <a:gd name="adj2" fmla="val 25000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86B48C-EB94-A440-BE7C-1223386B8928}">
      <dsp:nvSpPr>
        <dsp:cNvPr id="0" name=""/>
        <dsp:cNvSpPr/>
      </dsp:nvSpPr>
      <dsp:spPr>
        <a:xfrm>
          <a:off x="946853" y="4442537"/>
          <a:ext cx="234177" cy="234177"/>
        </a:xfrm>
        <a:prstGeom prst="ellipse">
          <a:avLst/>
        </a:prstGeom>
        <a:solidFill>
          <a:schemeClr val="accent5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F61DA9-9F37-504C-94A9-2049FCCBA0F9}">
      <dsp:nvSpPr>
        <dsp:cNvPr id="0" name=""/>
        <dsp:cNvSpPr/>
      </dsp:nvSpPr>
      <dsp:spPr>
        <a:xfrm>
          <a:off x="1327376" y="4616765"/>
          <a:ext cx="5551598" cy="8553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86" tIns="0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</a:rPr>
            <a:t>Generic part-time job</a:t>
          </a:r>
        </a:p>
      </dsp:txBody>
      <dsp:txXfrm>
        <a:off x="1327376" y="4616765"/>
        <a:ext cx="5551598" cy="855338"/>
      </dsp:txXfrm>
    </dsp:sp>
    <dsp:sp modelId="{01E26F61-F5B2-404A-BB22-D7B3A0D189FA}">
      <dsp:nvSpPr>
        <dsp:cNvPr id="0" name=""/>
        <dsp:cNvSpPr/>
      </dsp:nvSpPr>
      <dsp:spPr>
        <a:xfrm>
          <a:off x="2971064" y="2741048"/>
          <a:ext cx="423321" cy="423321"/>
        </a:xfrm>
        <a:prstGeom prst="ellipse">
          <a:avLst/>
        </a:prstGeom>
        <a:solidFill>
          <a:schemeClr val="accent2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366525-ED87-9344-8344-E410553274C5}">
      <dsp:nvSpPr>
        <dsp:cNvPr id="0" name=""/>
        <dsp:cNvSpPr/>
      </dsp:nvSpPr>
      <dsp:spPr>
        <a:xfrm>
          <a:off x="3381077" y="3438502"/>
          <a:ext cx="5215587" cy="804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4309" tIns="0" rIns="0" bIns="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accent1"/>
              </a:solidFill>
            </a:rPr>
            <a:t>Generic part-time job (but in green)</a:t>
          </a:r>
        </a:p>
      </dsp:txBody>
      <dsp:txXfrm>
        <a:off x="3381077" y="3438502"/>
        <a:ext cx="5215587" cy="804871"/>
      </dsp:txXfrm>
    </dsp:sp>
    <dsp:sp modelId="{297A8E63-65BC-524B-B728-09526D9A6AAB}">
      <dsp:nvSpPr>
        <dsp:cNvPr id="0" name=""/>
        <dsp:cNvSpPr/>
      </dsp:nvSpPr>
      <dsp:spPr>
        <a:xfrm>
          <a:off x="7071439" y="1294782"/>
          <a:ext cx="585444" cy="585444"/>
        </a:xfrm>
        <a:prstGeom prst="ellipse">
          <a:avLst/>
        </a:prstGeom>
        <a:solidFill>
          <a:schemeClr val="accent3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2133FC-0E1C-234A-AF3A-8334B06CFB1E}">
      <dsp:nvSpPr>
        <dsp:cNvPr id="0" name=""/>
        <dsp:cNvSpPr/>
      </dsp:nvSpPr>
      <dsp:spPr>
        <a:xfrm>
          <a:off x="6435034" y="2474163"/>
          <a:ext cx="2161641" cy="940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215" tIns="0" rIns="0" bIns="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bg1"/>
              </a:solidFill>
            </a:rPr>
            <a:t>Cylance internship</a:t>
          </a:r>
        </a:p>
      </dsp:txBody>
      <dsp:txXfrm>
        <a:off x="6435034" y="2474163"/>
        <a:ext cx="2161641" cy="9405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E3D4E2-5ED1-884C-A0A2-F6FCA2F88AF3}">
      <dsp:nvSpPr>
        <dsp:cNvPr id="0" name=""/>
        <dsp:cNvSpPr/>
      </dsp:nvSpPr>
      <dsp:spPr>
        <a:xfrm>
          <a:off x="139491" y="1888027"/>
          <a:ext cx="1656076" cy="82803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Botnet</a:t>
          </a:r>
        </a:p>
      </dsp:txBody>
      <dsp:txXfrm>
        <a:off x="163743" y="1912279"/>
        <a:ext cx="1607572" cy="779534"/>
      </dsp:txXfrm>
    </dsp:sp>
    <dsp:sp modelId="{9D64C650-ED3F-3C42-AD53-CB68BF86B4B8}">
      <dsp:nvSpPr>
        <dsp:cNvPr id="0" name=""/>
        <dsp:cNvSpPr/>
      </dsp:nvSpPr>
      <dsp:spPr>
        <a:xfrm rot="19686543">
          <a:off x="1526042" y="1342650"/>
          <a:ext cx="3571178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3571178" y="16062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222352" y="1269433"/>
        <a:ext cx="178558" cy="178558"/>
      </dsp:txXfrm>
    </dsp:sp>
    <dsp:sp modelId="{E2DEBCEB-A71A-5E47-A2FB-CE71B716602B}">
      <dsp:nvSpPr>
        <dsp:cNvPr id="0" name=""/>
        <dsp:cNvSpPr/>
      </dsp:nvSpPr>
      <dsp:spPr>
        <a:xfrm>
          <a:off x="4827695" y="1359"/>
          <a:ext cx="1656076" cy="82803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DDoS</a:t>
          </a:r>
        </a:p>
      </dsp:txBody>
      <dsp:txXfrm>
        <a:off x="4851947" y="25611"/>
        <a:ext cx="1607572" cy="779534"/>
      </dsp:txXfrm>
    </dsp:sp>
    <dsp:sp modelId="{849E31E0-C390-D749-86B4-A28F6A55E2B9}">
      <dsp:nvSpPr>
        <dsp:cNvPr id="0" name=""/>
        <dsp:cNvSpPr/>
      </dsp:nvSpPr>
      <dsp:spPr>
        <a:xfrm rot="20572322">
          <a:off x="1725209" y="1818772"/>
          <a:ext cx="3172844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3172844" y="16062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232310" y="1755513"/>
        <a:ext cx="158642" cy="158642"/>
      </dsp:txXfrm>
    </dsp:sp>
    <dsp:sp modelId="{721DC9FE-4F5D-184B-92E5-493908063DD3}">
      <dsp:nvSpPr>
        <dsp:cNvPr id="0" name=""/>
        <dsp:cNvSpPr/>
      </dsp:nvSpPr>
      <dsp:spPr>
        <a:xfrm>
          <a:off x="4827695" y="953603"/>
          <a:ext cx="1656076" cy="82803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Spam</a:t>
          </a:r>
        </a:p>
      </dsp:txBody>
      <dsp:txXfrm>
        <a:off x="4851947" y="977855"/>
        <a:ext cx="1607572" cy="779534"/>
      </dsp:txXfrm>
    </dsp:sp>
    <dsp:sp modelId="{3A5991AD-2CCD-714E-B04C-547C642B02B3}">
      <dsp:nvSpPr>
        <dsp:cNvPr id="0" name=""/>
        <dsp:cNvSpPr/>
      </dsp:nvSpPr>
      <dsp:spPr>
        <a:xfrm rot="20203">
          <a:off x="1795541" y="2294894"/>
          <a:ext cx="3032179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3032179" y="16062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235827" y="2235152"/>
        <a:ext cx="151608" cy="151608"/>
      </dsp:txXfrm>
    </dsp:sp>
    <dsp:sp modelId="{33776091-8452-7745-A03E-A885219C52DC}">
      <dsp:nvSpPr>
        <dsp:cNvPr id="0" name=""/>
        <dsp:cNvSpPr/>
      </dsp:nvSpPr>
      <dsp:spPr>
        <a:xfrm>
          <a:off x="4827695" y="1905847"/>
          <a:ext cx="1656076" cy="82803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Steal information</a:t>
          </a:r>
        </a:p>
      </dsp:txBody>
      <dsp:txXfrm>
        <a:off x="4851947" y="1930099"/>
        <a:ext cx="1607572" cy="779534"/>
      </dsp:txXfrm>
    </dsp:sp>
    <dsp:sp modelId="{02E66117-918E-8E42-B7B3-AB79CCA36491}">
      <dsp:nvSpPr>
        <dsp:cNvPr id="0" name=""/>
        <dsp:cNvSpPr/>
      </dsp:nvSpPr>
      <dsp:spPr>
        <a:xfrm rot="19010899">
          <a:off x="6190786" y="1562896"/>
          <a:ext cx="2166612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2166612" y="16062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7219927" y="1524793"/>
        <a:ext cx="108330" cy="108330"/>
      </dsp:txXfrm>
    </dsp:sp>
    <dsp:sp modelId="{1764935B-84EA-8749-8961-3287342E91C4}">
      <dsp:nvSpPr>
        <dsp:cNvPr id="0" name=""/>
        <dsp:cNvSpPr/>
      </dsp:nvSpPr>
      <dsp:spPr>
        <a:xfrm>
          <a:off x="8064414" y="424031"/>
          <a:ext cx="1656076" cy="82803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Selling bank accounts information</a:t>
          </a:r>
        </a:p>
      </dsp:txBody>
      <dsp:txXfrm>
        <a:off x="8088666" y="448283"/>
        <a:ext cx="1607572" cy="779534"/>
      </dsp:txXfrm>
    </dsp:sp>
    <dsp:sp modelId="{4373F4E6-37CF-5F47-B40B-231C6E623E31}">
      <dsp:nvSpPr>
        <dsp:cNvPr id="0" name=""/>
        <dsp:cNvSpPr/>
      </dsp:nvSpPr>
      <dsp:spPr>
        <a:xfrm rot="20629838">
          <a:off x="6451221" y="2074653"/>
          <a:ext cx="1645743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645743" y="16062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7232949" y="2049571"/>
        <a:ext cx="82287" cy="82287"/>
      </dsp:txXfrm>
    </dsp:sp>
    <dsp:sp modelId="{8FE49055-3F58-324E-9134-32A72757D587}">
      <dsp:nvSpPr>
        <dsp:cNvPr id="0" name=""/>
        <dsp:cNvSpPr/>
      </dsp:nvSpPr>
      <dsp:spPr>
        <a:xfrm>
          <a:off x="8064414" y="1447544"/>
          <a:ext cx="1656076" cy="82803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Selling Internet services and shop accounts</a:t>
          </a:r>
        </a:p>
      </dsp:txBody>
      <dsp:txXfrm>
        <a:off x="8088666" y="1471796"/>
        <a:ext cx="1607572" cy="779534"/>
      </dsp:txXfrm>
    </dsp:sp>
    <dsp:sp modelId="{93A34C12-9451-4D46-AB1E-ACD0133D2874}">
      <dsp:nvSpPr>
        <dsp:cNvPr id="0" name=""/>
        <dsp:cNvSpPr/>
      </dsp:nvSpPr>
      <dsp:spPr>
        <a:xfrm rot="1005803">
          <a:off x="6448695" y="2541865"/>
          <a:ext cx="1650794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650794" y="16062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7232823" y="2516657"/>
        <a:ext cx="82539" cy="82539"/>
      </dsp:txXfrm>
    </dsp:sp>
    <dsp:sp modelId="{9B0AD2A0-8954-4C43-96C9-12590EE79EDA}">
      <dsp:nvSpPr>
        <dsp:cNvPr id="0" name=""/>
        <dsp:cNvSpPr/>
      </dsp:nvSpPr>
      <dsp:spPr>
        <a:xfrm>
          <a:off x="8064414" y="2381969"/>
          <a:ext cx="1656076" cy="82803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Selling identity information</a:t>
          </a:r>
        </a:p>
      </dsp:txBody>
      <dsp:txXfrm>
        <a:off x="8088666" y="2406221"/>
        <a:ext cx="1607572" cy="779534"/>
      </dsp:txXfrm>
    </dsp:sp>
    <dsp:sp modelId="{AFDBDD78-A096-2749-8B4C-F4DC363936A6}">
      <dsp:nvSpPr>
        <dsp:cNvPr id="0" name=""/>
        <dsp:cNvSpPr/>
      </dsp:nvSpPr>
      <dsp:spPr>
        <a:xfrm rot="2547390">
          <a:off x="6202892" y="3026897"/>
          <a:ext cx="2142401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2142401" y="16062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7220532" y="2989399"/>
        <a:ext cx="107120" cy="107120"/>
      </dsp:txXfrm>
    </dsp:sp>
    <dsp:sp modelId="{9AAC20D3-266D-0341-A377-514DFBD04D1A}">
      <dsp:nvSpPr>
        <dsp:cNvPr id="0" name=""/>
        <dsp:cNvSpPr/>
      </dsp:nvSpPr>
      <dsp:spPr>
        <a:xfrm>
          <a:off x="8064414" y="3352032"/>
          <a:ext cx="1656076" cy="82803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Emptying bank accounts</a:t>
          </a:r>
        </a:p>
      </dsp:txBody>
      <dsp:txXfrm>
        <a:off x="8088666" y="3376284"/>
        <a:ext cx="1607572" cy="779534"/>
      </dsp:txXfrm>
    </dsp:sp>
    <dsp:sp modelId="{6E56E22A-34CB-4A4A-982D-CA5430F57004}">
      <dsp:nvSpPr>
        <dsp:cNvPr id="0" name=""/>
        <dsp:cNvSpPr/>
      </dsp:nvSpPr>
      <dsp:spPr>
        <a:xfrm rot="1064457">
          <a:off x="1719870" y="2771016"/>
          <a:ext cx="3183522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3183522" y="16062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232043" y="2707490"/>
        <a:ext cx="159176" cy="159176"/>
      </dsp:txXfrm>
    </dsp:sp>
    <dsp:sp modelId="{35851261-FDE5-214A-AC51-529B342D20F4}">
      <dsp:nvSpPr>
        <dsp:cNvPr id="0" name=""/>
        <dsp:cNvSpPr/>
      </dsp:nvSpPr>
      <dsp:spPr>
        <a:xfrm>
          <a:off x="4827695" y="2858091"/>
          <a:ext cx="1656076" cy="82803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Install Adware/Malware</a:t>
          </a:r>
        </a:p>
      </dsp:txBody>
      <dsp:txXfrm>
        <a:off x="4851947" y="2882343"/>
        <a:ext cx="1607572" cy="779534"/>
      </dsp:txXfrm>
    </dsp:sp>
    <dsp:sp modelId="{8610DDCC-63C3-FA42-841F-E7F9BB9A9D05}">
      <dsp:nvSpPr>
        <dsp:cNvPr id="0" name=""/>
        <dsp:cNvSpPr/>
      </dsp:nvSpPr>
      <dsp:spPr>
        <a:xfrm rot="1942432">
          <a:off x="1516564" y="3247138"/>
          <a:ext cx="3590133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3590133" y="16062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221878" y="3173447"/>
        <a:ext cx="179506" cy="179506"/>
      </dsp:txXfrm>
    </dsp:sp>
    <dsp:sp modelId="{F7003688-0A2C-CD42-AA25-A86F0BD247F5}">
      <dsp:nvSpPr>
        <dsp:cNvPr id="0" name=""/>
        <dsp:cNvSpPr/>
      </dsp:nvSpPr>
      <dsp:spPr>
        <a:xfrm>
          <a:off x="4827695" y="3810335"/>
          <a:ext cx="1656076" cy="82803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Phishing</a:t>
          </a:r>
        </a:p>
      </dsp:txBody>
      <dsp:txXfrm>
        <a:off x="4851947" y="3834587"/>
        <a:ext cx="1607572" cy="7795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0.10125</cdr:x>
      <cdr:y>0.66444</cdr:y>
    </cdr:from>
    <cdr:to>
      <cdr:x>0.1207</cdr:x>
      <cdr:y>0.98</cdr:y>
    </cdr:to>
    <cdr:cxnSp macro="">
      <cdr:nvCxnSpPr>
        <cdr:cNvPr id="3" name="Straight Arrow Connector 2">
          <a:extLst xmlns:a="http://schemas.openxmlformats.org/drawingml/2006/main">
            <a:ext uri="{FF2B5EF4-FFF2-40B4-BE49-F238E27FC236}">
              <a16:creationId xmlns:a16="http://schemas.microsoft.com/office/drawing/2014/main" id="{89A40B8B-7E8B-D640-8DBD-A4D81766FC68}"/>
            </a:ext>
          </a:extLst>
        </cdr:cNvPr>
        <cdr:cNvCxnSpPr/>
      </cdr:nvCxnSpPr>
      <cdr:spPr>
        <a:xfrm xmlns:a="http://schemas.openxmlformats.org/drawingml/2006/main" flipH="1" flipV="1">
          <a:off x="1234440" y="4556760"/>
          <a:ext cx="237173" cy="2164080"/>
        </a:xfrm>
        <a:prstGeom xmlns:a="http://schemas.openxmlformats.org/drawingml/2006/main" prst="straightConnector1">
          <a:avLst/>
        </a:prstGeom>
        <a:ln xmlns:a="http://schemas.openxmlformats.org/drawingml/2006/main" w="127000" cmpd="sng">
          <a:solidFill>
            <a:schemeClr val="accent1"/>
          </a:solidFill>
          <a:tailEnd type="triangle" w="sm" len="med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D3C83F-9CA9-B848-83F7-98436CCDAF44}" type="datetimeFigureOut">
              <a:rPr lang="en-US" smtClean="0"/>
              <a:t>7/11/18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FF0142-7DD4-1647-8BF8-F4B95E881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22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Hey guys so today I'm going to talk about a modular piece of malware called </a:t>
            </a:r>
            <a:r>
              <a:rPr lang="en-US" dirty="0" err="1"/>
              <a:t>Trickbot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Its a bot-net piece of malware with focus on being a banking trojan</a:t>
            </a:r>
          </a:p>
          <a:p>
            <a:endParaRPr lang="en-US" dirty="0"/>
          </a:p>
          <a:p>
            <a:r>
              <a:rPr lang="en-US" dirty="0"/>
              <a:t>What I found interesting about this is it is fully modular and pulls different modules from its C2 server.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7780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this is why I wanted the malware to drop </a:t>
            </a:r>
            <a:r>
              <a:rPr lang="en-US" dirty="0" err="1"/>
              <a:t>Config.conf</a:t>
            </a:r>
            <a:r>
              <a:rPr lang="en-US" dirty="0"/>
              <a:t> as it actually has the C2 infrastructure which I found pretty cool.</a:t>
            </a:r>
          </a:p>
          <a:p>
            <a:endParaRPr lang="en-US" dirty="0"/>
          </a:p>
          <a:p>
            <a:r>
              <a:rPr lang="en-US" dirty="0"/>
              <a:t>- This file is normally AES encrypted but someone released a </a:t>
            </a:r>
            <a:r>
              <a:rPr lang="en-US" dirty="0" err="1"/>
              <a:t>decryptor</a:t>
            </a:r>
            <a:r>
              <a:rPr lang="en-US" dirty="0"/>
              <a:t> for it, revealing the full extent  of the c2's involved in the malware.</a:t>
            </a:r>
          </a:p>
          <a:p>
            <a:r>
              <a:rPr lang="en-US" dirty="0"/>
              <a:t>- As it never dropped for myself I pulled this image of the </a:t>
            </a:r>
            <a:r>
              <a:rPr lang="en-US" dirty="0" err="1"/>
              <a:t>decyptor</a:t>
            </a:r>
            <a:r>
              <a:rPr lang="en-US" dirty="0"/>
              <a:t> at work. Once its ran successfully it unlocks itself.</a:t>
            </a:r>
          </a:p>
          <a:p>
            <a:r>
              <a:rPr lang="en-US" dirty="0"/>
              <a:t>- And ta da! A lovely list of C2 servers.</a:t>
            </a:r>
          </a:p>
          <a:p>
            <a:r>
              <a:rPr lang="en-US" dirty="0"/>
              <a:t>- Due to time, I didn't dive into these much but found this cool. I know a lot of these are bases in Russia, Poland and Eastern Europe.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45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I threw the main file into VT graph hoping for some C2 server information back.. Instead I got this mess back.</a:t>
            </a:r>
          </a:p>
          <a:p>
            <a:endParaRPr lang="en-US" dirty="0"/>
          </a:p>
          <a:p>
            <a:r>
              <a:rPr lang="en-US" dirty="0"/>
              <a:t> This isn't even the full picture by the way with this being less then 10% of the possible expend from what I toyed around with.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1855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I thought Id talk a small bit before I finish off about how such a malware attack can occur and how damaging this piece of malware 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50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obviously we seen the file is dropped by a spam email but these attacks seem to be targeted groups of people. Be them a certain bank or nation. </a:t>
            </a:r>
          </a:p>
          <a:p>
            <a:endParaRPr lang="en-US" dirty="0"/>
          </a:p>
          <a:p>
            <a:r>
              <a:rPr lang="en-US" dirty="0"/>
              <a:t>- From looking at online stats it tends to be higher income EU countries, mostly the UK.</a:t>
            </a:r>
          </a:p>
          <a:p>
            <a:r>
              <a:rPr lang="en-US" dirty="0"/>
              <a:t>- They use man-in-the middle attacks exploiting </a:t>
            </a:r>
            <a:r>
              <a:rPr lang="en-US" dirty="0" err="1"/>
              <a:t>webinjects</a:t>
            </a:r>
            <a:r>
              <a:rPr lang="en-US" dirty="0"/>
              <a:t>.</a:t>
            </a:r>
          </a:p>
          <a:p>
            <a:r>
              <a:rPr lang="en-US" dirty="0"/>
              <a:t>- These can alter and replace legit banking websites to steal creds.</a:t>
            </a:r>
          </a:p>
          <a:p>
            <a:r>
              <a:rPr lang="en-US" dirty="0"/>
              <a:t>- This bot uses both web fakes and server side injecting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734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I found this awesome diagram online of it that I thought </a:t>
            </a:r>
            <a:r>
              <a:rPr lang="en-US" dirty="0" err="1"/>
              <a:t>i</a:t>
            </a:r>
            <a:r>
              <a:rPr lang="en-US" dirty="0"/>
              <a:t> would show. </a:t>
            </a:r>
          </a:p>
          <a:p>
            <a:endParaRPr lang="en-US" dirty="0"/>
          </a:p>
          <a:p>
            <a:r>
              <a:rPr lang="en-US" dirty="0"/>
              <a:t>- So we see the user requests to the bank is detected by </a:t>
            </a:r>
            <a:r>
              <a:rPr lang="en-US" dirty="0" err="1"/>
              <a:t>Trickbot</a:t>
            </a:r>
            <a:r>
              <a:rPr lang="en-US" dirty="0"/>
              <a:t>.</a:t>
            </a:r>
          </a:p>
          <a:p>
            <a:r>
              <a:rPr lang="en-US" dirty="0"/>
              <a:t>- The banks responses are intercepted by the browser module, thus the man-in-the-middle attack has begone. </a:t>
            </a:r>
          </a:p>
          <a:p>
            <a:r>
              <a:rPr lang="en-US" dirty="0"/>
              <a:t>- The banks information and response is sent to the malicious server </a:t>
            </a:r>
          </a:p>
          <a:p>
            <a:r>
              <a:rPr lang="en-US" dirty="0"/>
              <a:t>- A fake malicious site is returned and then displayed to the user.</a:t>
            </a:r>
          </a:p>
          <a:p>
            <a:r>
              <a:rPr lang="en-US" dirty="0" err="1"/>
              <a:t>His/Her</a:t>
            </a:r>
            <a:r>
              <a:rPr lang="en-US" dirty="0"/>
              <a:t> inputs stolen in the process.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549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to conclude.</a:t>
            </a:r>
          </a:p>
          <a:p>
            <a:r>
              <a:rPr lang="en-US" dirty="0"/>
              <a:t>Its extremely dangerous and damaging given its modular nature.</a:t>
            </a:r>
          </a:p>
          <a:p>
            <a:r>
              <a:rPr lang="en-US" dirty="0"/>
              <a:t>At heart it is a banking trojan but with its modular approach it can be extremely </a:t>
            </a:r>
            <a:r>
              <a:rPr lang="en-US" dirty="0" err="1"/>
              <a:t>flexable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- I was lucky to find the individual hashes as without them....this would have been a pretty short presentation.</a:t>
            </a:r>
          </a:p>
          <a:p>
            <a:r>
              <a:rPr lang="en-US" dirty="0"/>
              <a:t>- The malware itself is only about 2. years old and still developing.</a:t>
            </a:r>
          </a:p>
          <a:p>
            <a:r>
              <a:rPr lang="en-US" dirty="0"/>
              <a:t>- New module suggests a possible ransom feature in the future.</a:t>
            </a:r>
          </a:p>
          <a:p>
            <a:r>
              <a:rPr lang="en-US" dirty="0"/>
              <a:t>- Due to the growth of online banking, it will encourage the authors to keep working on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972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So it was first seen in the wild about 2016.</a:t>
            </a:r>
          </a:p>
          <a:p>
            <a:endParaRPr lang="en-US" dirty="0"/>
          </a:p>
          <a:p>
            <a:r>
              <a:rPr lang="en-US" dirty="0"/>
              <a:t>- Its code and capabilities are similar to </a:t>
            </a:r>
            <a:r>
              <a:rPr lang="en-US" dirty="0" err="1"/>
              <a:t>Dridex</a:t>
            </a:r>
            <a:r>
              <a:rPr lang="en-US" dirty="0"/>
              <a:t> and </a:t>
            </a:r>
            <a:r>
              <a:rPr lang="en-US" dirty="0" err="1"/>
              <a:t>Dyre</a:t>
            </a:r>
            <a:r>
              <a:rPr lang="en-US" dirty="0"/>
              <a:t>, some online claim they are the same threat actors.</a:t>
            </a:r>
          </a:p>
          <a:p>
            <a:endParaRPr lang="en-US" dirty="0"/>
          </a:p>
          <a:p>
            <a:r>
              <a:rPr lang="en-US" dirty="0"/>
              <a:t>- Users are directed to phony but extremely legit looking fake banking sites instead of the real ones after being hacked.</a:t>
            </a:r>
          </a:p>
          <a:p>
            <a:endParaRPr lang="en-US" dirty="0"/>
          </a:p>
          <a:p>
            <a:r>
              <a:rPr lang="en-US" dirty="0"/>
              <a:t>- In 2017 it started focus on us in the UK and Europe</a:t>
            </a:r>
          </a:p>
          <a:p>
            <a:endParaRPr lang="en-US" dirty="0"/>
          </a:p>
          <a:p>
            <a:r>
              <a:rPr lang="en-US" dirty="0"/>
              <a:t>- What made me interested in this malware actually can pull down a new module which has been in the wild only since late March.</a:t>
            </a:r>
          </a:p>
          <a:p>
            <a:r>
              <a:rPr lang="en-US" dirty="0"/>
              <a:t>- Suggesting the malware is still growing and developing.</a:t>
            </a:r>
          </a:p>
          <a:p>
            <a:r>
              <a:rPr lang="en-US" dirty="0"/>
              <a:t>- This new module gives the malware the ability to lock a users screen. Maybe leading to it become Ransomware like in the next few months.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50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this main sample wasn't found in my distro. A file similar was found in distro which got hits off </a:t>
            </a:r>
            <a:r>
              <a:rPr lang="en-US" dirty="0" err="1"/>
              <a:t>trickbot</a:t>
            </a:r>
            <a:r>
              <a:rPr lang="en-US" dirty="0"/>
              <a:t> but used this found by Webroot as my main sample instead.</a:t>
            </a:r>
          </a:p>
          <a:p>
            <a:endParaRPr lang="en-US" dirty="0"/>
          </a:p>
          <a:p>
            <a:r>
              <a:rPr lang="en-US" dirty="0"/>
              <a:t>So, I had a look online and found that Webroot had released the hashes for the malware itself but also its modules it can download.</a:t>
            </a:r>
          </a:p>
          <a:p>
            <a:endParaRPr lang="en-US" dirty="0"/>
          </a:p>
          <a:p>
            <a:r>
              <a:rPr lang="en-US" dirty="0"/>
              <a:t>I found this pretty awesome as I could analyze both the main file and the files it can download from the c2 server.</a:t>
            </a:r>
          </a:p>
          <a:p>
            <a:endParaRPr lang="en-US" dirty="0"/>
          </a:p>
          <a:p>
            <a:r>
              <a:rPr lang="en-US" dirty="0"/>
              <a:t>I'm going to talk further about tabDll32 a it's only in the wild about 2 months.</a:t>
            </a:r>
          </a:p>
          <a:p>
            <a:endParaRPr lang="en-US" dirty="0"/>
          </a:p>
          <a:p>
            <a:r>
              <a:rPr lang="en-US" dirty="0"/>
              <a:t>Just of note as I don't dive into it the wormdll32 is actually ripped from WannaCry and </a:t>
            </a:r>
            <a:r>
              <a:rPr lang="en-US" dirty="0" err="1"/>
              <a:t>NotPetya</a:t>
            </a:r>
            <a:r>
              <a:rPr lang="en-US" dirty="0"/>
              <a:t> to increase the spread of the malware. That was seen in the wild about a year ago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67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majority of attack is through Email Spam from legit companies like this </a:t>
            </a:r>
            <a:r>
              <a:rPr lang="en-US" dirty="0" err="1"/>
              <a:t>dropbox</a:t>
            </a:r>
            <a:r>
              <a:rPr lang="en-US" dirty="0"/>
              <a:t> example </a:t>
            </a:r>
          </a:p>
          <a:p>
            <a:r>
              <a:rPr lang="en-US" dirty="0"/>
              <a:t>I found  this drop box spam email off Co-</a:t>
            </a:r>
            <a:r>
              <a:rPr lang="en-US" dirty="0" err="1"/>
              <a:t>fense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I have also seen ones from the Bank of Scotland etc.</a:t>
            </a:r>
          </a:p>
          <a:p>
            <a:endParaRPr lang="en-US" dirty="0"/>
          </a:p>
          <a:p>
            <a:r>
              <a:rPr lang="en-US" dirty="0"/>
              <a:t>We see once you download the "secure" document we get this generic document with it asking to leave protected view.</a:t>
            </a:r>
          </a:p>
          <a:p>
            <a:endParaRPr lang="en-US" dirty="0"/>
          </a:p>
          <a:p>
            <a:r>
              <a:rPr lang="en-US" dirty="0"/>
              <a:t>Disabling this runs the macro and drops the malware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504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I was pretty under- whelmed but not surprised with the results from Cuckoo....</a:t>
            </a:r>
          </a:p>
          <a:p>
            <a:endParaRPr lang="en-US" dirty="0"/>
          </a:p>
          <a:p>
            <a:r>
              <a:rPr lang="en-US" dirty="0"/>
              <a:t>Individually all modules get about a 2 in cuckoo score each as on there own they don't do much. </a:t>
            </a:r>
          </a:p>
          <a:p>
            <a:endParaRPr lang="en-US" dirty="0"/>
          </a:p>
          <a:p>
            <a:r>
              <a:rPr lang="en-US" dirty="0"/>
              <a:t>The one thing of note from Cuckoo is its injection into </a:t>
            </a:r>
            <a:r>
              <a:rPr lang="en-US" dirty="0" err="1"/>
              <a:t>Svchost</a:t>
            </a:r>
            <a:r>
              <a:rPr lang="en-US" dirty="0"/>
              <a:t> this will come into place when we run the file in dynamic analysis as it utilizes process hollowing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265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like I expected I didn't get much from the main .exe</a:t>
            </a:r>
          </a:p>
          <a:p>
            <a:endParaRPr lang="en-US" dirty="0"/>
          </a:p>
          <a:p>
            <a:r>
              <a:rPr lang="en-US" dirty="0"/>
              <a:t>The file seems to be pack</a:t>
            </a:r>
          </a:p>
          <a:p>
            <a:r>
              <a:rPr lang="en-US" dirty="0"/>
              <a:t>Does have a lot of blacklisted imports </a:t>
            </a:r>
          </a:p>
          <a:p>
            <a:r>
              <a:rPr lang="en-US" dirty="0"/>
              <a:t>But in both </a:t>
            </a:r>
            <a:r>
              <a:rPr lang="en-US" dirty="0" err="1"/>
              <a:t>PeStudio</a:t>
            </a:r>
            <a:r>
              <a:rPr lang="en-US" dirty="0"/>
              <a:t> and </a:t>
            </a:r>
            <a:r>
              <a:rPr lang="en-US" dirty="0" err="1"/>
              <a:t>FileAnalzer</a:t>
            </a:r>
            <a:r>
              <a:rPr lang="en-US" dirty="0"/>
              <a:t> I had trouble getting much information from it.</a:t>
            </a:r>
          </a:p>
          <a:p>
            <a:r>
              <a:rPr lang="en-US" dirty="0"/>
              <a:t>Other then a few strings that malware generally uses and a vast amount of nation references I overall couldn't do much with this sample.</a:t>
            </a:r>
          </a:p>
          <a:p>
            <a:r>
              <a:rPr lang="en-US" dirty="0"/>
              <a:t>What I find did kind of cool from this sample is that because it's fully modular it depends greatly on it's modules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194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with this revelation I moved onto dynamic analysis.</a:t>
            </a:r>
          </a:p>
          <a:p>
            <a:endParaRPr lang="en-US" dirty="0"/>
          </a:p>
          <a:p>
            <a:r>
              <a:rPr lang="en-US" dirty="0"/>
              <a:t>I detonated the malware but without connection to online the malware doesn't pull the modules from its c2. That's ok though I downloaded them myself.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84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as stated earlier the execution happens through the spread of infected word docs downloaded from infected emails.</a:t>
            </a:r>
          </a:p>
          <a:p>
            <a:endParaRPr lang="en-US" dirty="0"/>
          </a:p>
          <a:p>
            <a:r>
              <a:rPr lang="en-US" dirty="0"/>
              <a:t>Once downloaded it executed</a:t>
            </a:r>
          </a:p>
          <a:p>
            <a:r>
              <a:rPr lang="en-US" dirty="0"/>
              <a:t>- Creates a lot of scheduled tasks on the system.</a:t>
            </a:r>
          </a:p>
          <a:p>
            <a:r>
              <a:rPr lang="en-US" dirty="0"/>
              <a:t>- Through process hollowing it inserts itself into </a:t>
            </a:r>
            <a:r>
              <a:rPr lang="en-US" dirty="0" err="1"/>
              <a:t>SVCHost</a:t>
            </a:r>
            <a:r>
              <a:rPr lang="en-US" dirty="0"/>
              <a:t>.</a:t>
            </a:r>
          </a:p>
          <a:p>
            <a:r>
              <a:rPr lang="en-US" dirty="0"/>
              <a:t>- Creates </a:t>
            </a:r>
            <a:r>
              <a:rPr lang="en-US" dirty="0" err="1"/>
              <a:t>client_id</a:t>
            </a:r>
            <a:r>
              <a:rPr lang="en-US" dirty="0"/>
              <a:t> and </a:t>
            </a:r>
            <a:r>
              <a:rPr lang="en-US" dirty="0" err="1"/>
              <a:t>group_tag</a:t>
            </a:r>
            <a:r>
              <a:rPr lang="en-US" dirty="0"/>
              <a:t> files and a folder called modules.</a:t>
            </a:r>
          </a:p>
          <a:p>
            <a:r>
              <a:rPr lang="en-US" dirty="0"/>
              <a:t>- The malware tests connection to online</a:t>
            </a:r>
          </a:p>
          <a:p>
            <a:r>
              <a:rPr lang="en-US" dirty="0"/>
              <a:t>- Once successful it connects to a C2.</a:t>
            </a:r>
          </a:p>
          <a:p>
            <a:r>
              <a:rPr lang="en-US" dirty="0"/>
              <a:t>- Once connected to a server it can pull modules and updates.</a:t>
            </a:r>
          </a:p>
          <a:p>
            <a:r>
              <a:rPr lang="en-US" dirty="0"/>
              <a:t>- It can also inject itself into modules found on your device that collect information and online credentials.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941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this is the payload of the macro in the word document.</a:t>
            </a:r>
          </a:p>
          <a:p>
            <a:endParaRPr lang="en-US" dirty="0"/>
          </a:p>
          <a:p>
            <a:r>
              <a:rPr lang="en-US" dirty="0"/>
              <a:t>It copies itself to this Roaming folder of Team Viewer.</a:t>
            </a:r>
          </a:p>
          <a:p>
            <a:r>
              <a:rPr lang="en-US" dirty="0"/>
              <a:t>We see from my own device it drops Modules folder which is empty.</a:t>
            </a:r>
          </a:p>
          <a:p>
            <a:r>
              <a:rPr lang="en-US" dirty="0"/>
              <a:t>- The malware copy of itself</a:t>
            </a:r>
          </a:p>
          <a:p>
            <a:r>
              <a:rPr lang="en-US" dirty="0"/>
              <a:t>- The client ID file is basic information about the user and device.</a:t>
            </a:r>
          </a:p>
          <a:p>
            <a:r>
              <a:rPr lang="en-US" dirty="0"/>
              <a:t>- I'm not 100% sure what the group tag is references for.</a:t>
            </a:r>
          </a:p>
          <a:p>
            <a:r>
              <a:rPr lang="en-US" dirty="0"/>
              <a:t>- My only problem with the execution and dropping of its payload is the malware tests for internet connection before dropping the last file called </a:t>
            </a:r>
            <a:r>
              <a:rPr lang="en-US" dirty="0" err="1"/>
              <a:t>Config.conf</a:t>
            </a:r>
            <a:r>
              <a:rPr lang="en-US" dirty="0"/>
              <a:t> </a:t>
            </a:r>
          </a:p>
          <a:p>
            <a:r>
              <a:rPr lang="en-US" dirty="0"/>
              <a:t>Sadly </a:t>
            </a:r>
            <a:r>
              <a:rPr lang="en-US" dirty="0" err="1"/>
              <a:t>wireshark</a:t>
            </a:r>
            <a:r>
              <a:rPr lang="en-US" dirty="0"/>
              <a:t> nor </a:t>
            </a:r>
            <a:r>
              <a:rPr lang="en-US" dirty="0" err="1"/>
              <a:t>fakenet</a:t>
            </a:r>
            <a:r>
              <a:rPr lang="en-US" dirty="0"/>
              <a:t> or even in Cuckoo would make the malware drop this file....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DD180-C0FE-FF4C-8D4A-B98429B00BC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844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4A051-B9D6-C14B-9C33-C794C69108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Cork Sec Talk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27FE2-8361-C34E-BB40-A6A928B301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Hello and Welcome</a:t>
            </a:r>
          </a:p>
        </p:txBody>
      </p:sp>
    </p:spTree>
    <p:extLst>
      <p:ext uri="{BB962C8B-B14F-4D97-AF65-F5344CB8AC3E}">
        <p14:creationId xmlns:p14="http://schemas.microsoft.com/office/powerpoint/2010/main" val="969973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09FE45-93CF-B64C-8A74-2A1F78A1D2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CF4133E-AF00-B44F-AA0B-2D8DDB4665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I look at file as a Threat Researcher</a:t>
            </a:r>
          </a:p>
        </p:txBody>
      </p:sp>
    </p:spTree>
    <p:extLst>
      <p:ext uri="{BB962C8B-B14F-4D97-AF65-F5344CB8AC3E}">
        <p14:creationId xmlns:p14="http://schemas.microsoft.com/office/powerpoint/2010/main" val="2424508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FBB0A-21EA-4B4F-8BA3-F2135EC2D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1A5A6-2736-B842-B974-03DAA0E4BF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108" y="1576406"/>
            <a:ext cx="5426803" cy="516877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What is Static Analysis?</a:t>
            </a:r>
          </a:p>
          <a:p>
            <a:r>
              <a:rPr lang="en-US" sz="2400" dirty="0">
                <a:solidFill>
                  <a:schemeClr val="bg1"/>
                </a:solidFill>
              </a:rPr>
              <a:t>Analysis of a file pre-execution.</a:t>
            </a:r>
          </a:p>
          <a:p>
            <a:r>
              <a:rPr lang="en-US" sz="2400" dirty="0">
                <a:solidFill>
                  <a:schemeClr val="bg1"/>
                </a:solidFill>
              </a:rPr>
              <a:t>What type of language a file is created in.</a:t>
            </a:r>
          </a:p>
          <a:p>
            <a:r>
              <a:rPr lang="en-US" sz="2400" dirty="0">
                <a:solidFill>
                  <a:schemeClr val="bg1"/>
                </a:solidFill>
              </a:rPr>
              <a:t>Is it packed?</a:t>
            </a:r>
          </a:p>
          <a:p>
            <a:r>
              <a:rPr lang="en-US" sz="2400" dirty="0">
                <a:solidFill>
                  <a:schemeClr val="bg1"/>
                </a:solidFill>
              </a:rPr>
              <a:t>Here we can inspect strings, imports and a sections of a file </a:t>
            </a:r>
          </a:p>
          <a:p>
            <a:r>
              <a:rPr lang="en-US" sz="2400" dirty="0">
                <a:solidFill>
                  <a:schemeClr val="bg1"/>
                </a:solidFill>
              </a:rPr>
              <a:t>Gain an insight into it.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Tools like: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PeStudio</a:t>
            </a:r>
            <a:r>
              <a:rPr lang="en-US" sz="2400" dirty="0">
                <a:solidFill>
                  <a:schemeClr val="bg1"/>
                </a:solidFill>
              </a:rPr>
              <a:t> (like shown)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FileAlyzer</a:t>
            </a:r>
            <a:r>
              <a:rPr lang="en-US" sz="2400" dirty="0">
                <a:solidFill>
                  <a:schemeClr val="bg1"/>
                </a:solidFill>
              </a:rPr>
              <a:t> 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CFF Explorer.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2F2C6CF-821F-F84D-A919-E889148881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13912" y="1576406"/>
            <a:ext cx="6032852" cy="4484225"/>
          </a:xfrm>
        </p:spPr>
      </p:pic>
    </p:spTree>
    <p:extLst>
      <p:ext uri="{BB962C8B-B14F-4D97-AF65-F5344CB8AC3E}">
        <p14:creationId xmlns:p14="http://schemas.microsoft.com/office/powerpoint/2010/main" val="4221112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237E9-BF16-8444-865F-B34C046C9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84AC5-32FE-3444-8307-AA21989F1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693334"/>
            <a:ext cx="5497835" cy="494497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What is Dynamic Analysis?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This is analyzing a file once detonated.</a:t>
            </a:r>
          </a:p>
          <a:p>
            <a:r>
              <a:rPr lang="en-US" sz="2400" dirty="0">
                <a:solidFill>
                  <a:schemeClr val="bg1"/>
                </a:solidFill>
              </a:rPr>
              <a:t>Get true intent of a file be it malicious or benign.</a:t>
            </a:r>
          </a:p>
          <a:p>
            <a:r>
              <a:rPr lang="en-US" sz="2400" dirty="0">
                <a:solidFill>
                  <a:schemeClr val="bg1"/>
                </a:solidFill>
              </a:rPr>
              <a:t>See if a legit looking file from static analysis is a trojan.</a:t>
            </a:r>
          </a:p>
          <a:p>
            <a:r>
              <a:rPr lang="en-US" sz="2400" dirty="0">
                <a:solidFill>
                  <a:schemeClr val="bg1"/>
                </a:solidFill>
              </a:rPr>
              <a:t>Malicious looking file is simply  potentially unwanted.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Tools like: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Procmon</a:t>
            </a: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Buster Sandbox 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RegShot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E926733-F29B-654C-8186-A3DD46741B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alphaModFix amt="98000"/>
          </a:blip>
          <a:stretch>
            <a:fillRect/>
          </a:stretch>
        </p:blipFill>
        <p:spPr>
          <a:xfrm>
            <a:off x="5861585" y="1930400"/>
            <a:ext cx="4981673" cy="4110961"/>
          </a:xfrm>
          <a:effectLst>
            <a:softEdge rad="469900"/>
          </a:effectLst>
        </p:spPr>
      </p:pic>
    </p:spTree>
    <p:extLst>
      <p:ext uri="{BB962C8B-B14F-4D97-AF65-F5344CB8AC3E}">
        <p14:creationId xmlns:p14="http://schemas.microsoft.com/office/powerpoint/2010/main" val="2526125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84802-808F-C64B-87A1-F195BCD77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Cuckoo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85E49-4A6F-4940-B096-CF41B06C4E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1080" y="1270000"/>
            <a:ext cx="5592837" cy="53082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What is Cuckoo?</a:t>
            </a:r>
          </a:p>
          <a:p>
            <a:r>
              <a:rPr lang="en-US" sz="2200" dirty="0">
                <a:solidFill>
                  <a:schemeClr val="bg1"/>
                </a:solidFill>
              </a:rPr>
              <a:t>Cuckoo is an open source automated malware analysis system.</a:t>
            </a:r>
          </a:p>
          <a:p>
            <a:r>
              <a:rPr lang="en-US" sz="2200" dirty="0">
                <a:solidFill>
                  <a:schemeClr val="bg1"/>
                </a:solidFill>
              </a:rPr>
              <a:t>Runs files in a sandbox analyzing what it does.</a:t>
            </a:r>
          </a:p>
          <a:p>
            <a:r>
              <a:rPr lang="en-US" sz="2200" dirty="0">
                <a:solidFill>
                  <a:schemeClr val="bg1"/>
                </a:solidFill>
              </a:rPr>
              <a:t>It can: 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Trace API calls.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Dump network traffic.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See how it interacts with the device.</a:t>
            </a:r>
          </a:p>
          <a:p>
            <a:r>
              <a:rPr lang="en-US" sz="2200" dirty="0">
                <a:solidFill>
                  <a:schemeClr val="bg1"/>
                </a:solidFill>
              </a:rPr>
              <a:t>At the end of analysis it gives a score.</a:t>
            </a:r>
          </a:p>
          <a:p>
            <a:r>
              <a:rPr lang="en-US" sz="2200" dirty="0">
                <a:solidFill>
                  <a:schemeClr val="bg1"/>
                </a:solidFill>
              </a:rPr>
              <a:t>Its free!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59AD318-CAC0-9243-917C-27DF349166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75958" y="2368592"/>
            <a:ext cx="4099018" cy="2425699"/>
          </a:xfrm>
        </p:spPr>
      </p:pic>
    </p:spTree>
    <p:extLst>
      <p:ext uri="{BB962C8B-B14F-4D97-AF65-F5344CB8AC3E}">
        <p14:creationId xmlns:p14="http://schemas.microsoft.com/office/powerpoint/2010/main" val="2647586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38E98-16C3-5446-B726-7FAB3CF93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IDA (Interactive Disassembler)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A1DC9-8F66-5A41-9582-5CFDF4DB1B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6260" y="1270000"/>
            <a:ext cx="4505109" cy="4619082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Used to unpack files with debugger </a:t>
            </a:r>
          </a:p>
          <a:p>
            <a:r>
              <a:rPr lang="en-US" sz="2200" dirty="0">
                <a:solidFill>
                  <a:schemeClr val="bg1"/>
                </a:solidFill>
              </a:rPr>
              <a:t>Get a greater understanding of a file.</a:t>
            </a:r>
          </a:p>
          <a:p>
            <a:r>
              <a:rPr lang="en-US" sz="2200" dirty="0">
                <a:solidFill>
                  <a:schemeClr val="bg1"/>
                </a:solidFill>
              </a:rPr>
              <a:t>More complex piece of analysis. </a:t>
            </a:r>
          </a:p>
          <a:p>
            <a:r>
              <a:rPr lang="en-US" sz="2200" dirty="0">
                <a:solidFill>
                  <a:schemeClr val="bg1"/>
                </a:solidFill>
              </a:rPr>
              <a:t>Graphical representation of files and how they work.</a:t>
            </a:r>
          </a:p>
          <a:p>
            <a:r>
              <a:rPr lang="en-US" sz="2200" dirty="0">
                <a:solidFill>
                  <a:schemeClr val="bg1"/>
                </a:solidFill>
              </a:rPr>
              <a:t>Extremely useful in finding capabilities of a file.</a:t>
            </a:r>
          </a:p>
          <a:p>
            <a:r>
              <a:rPr lang="en-US" sz="2200" dirty="0">
                <a:solidFill>
                  <a:schemeClr val="bg1"/>
                </a:solidFill>
              </a:rPr>
              <a:t>Can be a bit overwhelming sometimes</a:t>
            </a:r>
          </a:p>
          <a:p>
            <a:r>
              <a:rPr lang="en-US" sz="2200" dirty="0">
                <a:solidFill>
                  <a:schemeClr val="bg1"/>
                </a:solidFill>
              </a:rPr>
              <a:t> Not used on ALL files.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757E19E-A77E-C748-8743-A27F7BB0DFF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265571" y="1734217"/>
            <a:ext cx="5985708" cy="4429077"/>
          </a:xfrm>
        </p:spPr>
      </p:pic>
    </p:spTree>
    <p:extLst>
      <p:ext uri="{BB962C8B-B14F-4D97-AF65-F5344CB8AC3E}">
        <p14:creationId xmlns:p14="http://schemas.microsoft.com/office/powerpoint/2010/main" val="3657488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A2E5A-13C7-1545-B440-025E687A1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Virus Total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C5491-276D-B344-ADC4-3BFE99793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084" y="1223158"/>
            <a:ext cx="8596668" cy="5634842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Free service </a:t>
            </a:r>
          </a:p>
          <a:p>
            <a:r>
              <a:rPr lang="en-US" sz="2400" dirty="0">
                <a:solidFill>
                  <a:schemeClr val="bg1"/>
                </a:solidFill>
              </a:rPr>
              <a:t>Can inspect files and show what different vendors are saying about it.</a:t>
            </a:r>
          </a:p>
          <a:p>
            <a:r>
              <a:rPr lang="en-US" sz="2400" dirty="0">
                <a:solidFill>
                  <a:schemeClr val="bg1"/>
                </a:solidFill>
              </a:rPr>
              <a:t>Can be used to check URL’s.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Premium version of the service called ’Intelligence’</a:t>
            </a:r>
          </a:p>
          <a:p>
            <a:r>
              <a:rPr lang="en-US" sz="2400" dirty="0">
                <a:solidFill>
                  <a:schemeClr val="bg1"/>
                </a:solidFill>
              </a:rPr>
              <a:t>One can search hundreds of SHA256’s and Hashes at once.</a:t>
            </a:r>
          </a:p>
          <a:p>
            <a:r>
              <a:rPr lang="en-US" sz="2400" dirty="0">
                <a:solidFill>
                  <a:schemeClr val="bg1"/>
                </a:solidFill>
              </a:rPr>
              <a:t>Create Yara rules and signatures and ‘retro hunt’ malware.</a:t>
            </a:r>
          </a:p>
          <a:p>
            <a:r>
              <a:rPr lang="en-US" sz="2400" dirty="0">
                <a:solidFill>
                  <a:schemeClr val="bg1"/>
                </a:solidFill>
              </a:rPr>
              <a:t>’Graph Mode’ used to visually inspect: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API calls.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Connected URL’s.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Other files a sample might be trying to connect to.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Overall an extremely useful service in my role.</a:t>
            </a:r>
          </a:p>
        </p:txBody>
      </p:sp>
    </p:spTree>
    <p:extLst>
      <p:ext uri="{BB962C8B-B14F-4D97-AF65-F5344CB8AC3E}">
        <p14:creationId xmlns:p14="http://schemas.microsoft.com/office/powerpoint/2010/main" val="1656996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DF5FF2-CA30-2F41-B7BD-6662EC7686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Cork Sec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D5140D8-0492-7044-9170-3A3C1A91FC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And why I have been standing here talking…</a:t>
            </a:r>
          </a:p>
        </p:txBody>
      </p:sp>
    </p:spTree>
    <p:extLst>
      <p:ext uri="{BB962C8B-B14F-4D97-AF65-F5344CB8AC3E}">
        <p14:creationId xmlns:p14="http://schemas.microsoft.com/office/powerpoint/2010/main" val="3048369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DA5F5C-62FC-6F43-A400-1AF4C830D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 like Cork Sec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82F82CE-0E94-0C4A-BF35-4041730890F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89081855"/>
              </p:ext>
            </p:extLst>
          </p:nvPr>
        </p:nvGraphicFramePr>
        <p:xfrm>
          <a:off x="200025" y="1930400"/>
          <a:ext cx="5280025" cy="4584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A323C-F851-0F4C-A92E-C6C5AAD35A1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 community based off one of my interests.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A group of different skill levels</a:t>
            </a:r>
          </a:p>
          <a:p>
            <a:r>
              <a:rPr lang="en-US" sz="2000" dirty="0">
                <a:solidFill>
                  <a:schemeClr val="bg1"/>
                </a:solidFill>
              </a:rPr>
              <a:t>Different roles in and outside of the industry.</a:t>
            </a:r>
          </a:p>
          <a:p>
            <a:r>
              <a:rPr lang="en-US" sz="2000" dirty="0">
                <a:solidFill>
                  <a:schemeClr val="bg1"/>
                </a:solidFill>
              </a:rPr>
              <a:t>Diverse community of age.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Have learned something new every time I have gone.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Have made friends and peers in and out of the security field here.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Open forum for anyone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   (even for me!)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5347E6-4177-C745-B3F3-3DE76D9E9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773186">
            <a:off x="910811" y="780812"/>
            <a:ext cx="9787384" cy="550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571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0E76EBF-CE52-FF42-960F-CB2646943A9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0" y="4051300"/>
            <a:ext cx="7767638" cy="10969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938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E8D14-A741-3849-9F5C-F4C9EBC74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Banking Botnet Money stream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C244283-65FF-654A-9224-63CDA6672E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2666362"/>
              </p:ext>
            </p:extLst>
          </p:nvPr>
        </p:nvGraphicFramePr>
        <p:xfrm>
          <a:off x="406400" y="1625600"/>
          <a:ext cx="11311467" cy="4639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3274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EC9C0-E9AF-A148-BACF-7DE2D622B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of the talk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F28CC-8E17-EC41-986D-9DAA9697A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Quick introduction of myself.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How I got into security.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What I like about Cork Sec.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Malware Analysis:  TrickBot Banking Trojan </a:t>
            </a:r>
          </a:p>
        </p:txBody>
      </p:sp>
    </p:spTree>
    <p:extLst>
      <p:ext uri="{BB962C8B-B14F-4D97-AF65-F5344CB8AC3E}">
        <p14:creationId xmlns:p14="http://schemas.microsoft.com/office/powerpoint/2010/main" val="35546415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1AF1C-205F-FF4B-AE39-403127B70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CE42D-5A10-1A40-B010-98AFAB65D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01" y="1320800"/>
            <a:ext cx="9211733" cy="4943236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 the wild since 2016.</a:t>
            </a:r>
          </a:p>
          <a:p>
            <a:r>
              <a:rPr lang="en-US" sz="2400" dirty="0">
                <a:solidFill>
                  <a:schemeClr val="bg1"/>
                </a:solidFill>
              </a:rPr>
              <a:t>Similar to </a:t>
            </a:r>
            <a:r>
              <a:rPr lang="en-US" sz="2400" dirty="0" err="1">
                <a:solidFill>
                  <a:schemeClr val="bg1"/>
                </a:solidFill>
              </a:rPr>
              <a:t>Dridex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dirty="0" err="1">
                <a:solidFill>
                  <a:schemeClr val="bg1"/>
                </a:solidFill>
              </a:rPr>
              <a:t>Dyre</a:t>
            </a:r>
            <a:r>
              <a:rPr lang="en-US" sz="2400" dirty="0">
                <a:solidFill>
                  <a:schemeClr val="bg1"/>
                </a:solidFill>
              </a:rPr>
              <a:t> Trojan, same threat actors?</a:t>
            </a:r>
          </a:p>
          <a:p>
            <a:r>
              <a:rPr lang="en-US" sz="2400" dirty="0">
                <a:solidFill>
                  <a:schemeClr val="bg1"/>
                </a:solidFill>
              </a:rPr>
              <a:t>Uses man-in-the-middle attacks on users visiting banking websites.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It then falsifies the appearance of these banking sites using </a:t>
            </a:r>
            <a:r>
              <a:rPr lang="en-US" sz="2400" dirty="0" err="1">
                <a:solidFill>
                  <a:schemeClr val="bg1"/>
                </a:solidFill>
              </a:rPr>
              <a:t>webinjects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r>
              <a:rPr lang="en-US" sz="2400" dirty="0">
                <a:solidFill>
                  <a:schemeClr val="bg1"/>
                </a:solidFill>
              </a:rPr>
              <a:t>Leads to it’s victims to input there sensitive details into the phony sites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Thus leading there accounts compromised.</a:t>
            </a:r>
          </a:p>
          <a:p>
            <a:r>
              <a:rPr lang="en-US" sz="2400" dirty="0">
                <a:solidFill>
                  <a:schemeClr val="bg1"/>
                </a:solidFill>
              </a:rPr>
              <a:t>In 2017, Malware started to target the UK and the rest of Europe.</a:t>
            </a:r>
          </a:p>
          <a:p>
            <a:r>
              <a:rPr lang="en-US" sz="2400" dirty="0">
                <a:solidFill>
                  <a:schemeClr val="bg1"/>
                </a:solidFill>
              </a:rPr>
              <a:t>Since it’s introduction the malware has been developing.</a:t>
            </a:r>
          </a:p>
          <a:p>
            <a:r>
              <a:rPr lang="en-US" sz="2400" dirty="0">
                <a:solidFill>
                  <a:schemeClr val="bg1"/>
                </a:solidFill>
              </a:rPr>
              <a:t>A partnership has formed between it and another damaging Banking Trojan.</a:t>
            </a:r>
          </a:p>
        </p:txBody>
      </p:sp>
    </p:spTree>
    <p:extLst>
      <p:ext uri="{BB962C8B-B14F-4D97-AF65-F5344CB8AC3E}">
        <p14:creationId xmlns:p14="http://schemas.microsoft.com/office/powerpoint/2010/main" val="2080834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42AA7-A276-684D-892D-8C92ED5CF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Overview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18B0543-8D64-FE46-940E-717C090FE0E8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77333" y="1270000"/>
          <a:ext cx="9052454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049">
                  <a:extLst>
                    <a:ext uri="{9D8B030D-6E8A-4147-A177-3AD203B41FA5}">
                      <a16:colId xmlns:a16="http://schemas.microsoft.com/office/drawing/2014/main" val="664329709"/>
                    </a:ext>
                  </a:extLst>
                </a:gridCol>
                <a:gridCol w="7835405">
                  <a:extLst>
                    <a:ext uri="{9D8B030D-6E8A-4147-A177-3AD203B41FA5}">
                      <a16:colId xmlns:a16="http://schemas.microsoft.com/office/drawing/2014/main" val="2270844198"/>
                    </a:ext>
                  </a:extLst>
                </a:gridCol>
              </a:tblGrid>
              <a:tr h="259716"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Main Sample (packed)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821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SHA256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10c3311edfe849b456814940915de9d3a87735651a368c381ffaaff776289935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764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463.0 KB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924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Win32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059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VT Hits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52/66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388639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F06014B-9997-BB4A-8073-24E9418232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975147"/>
              </p:ext>
            </p:extLst>
          </p:nvPr>
        </p:nvGraphicFramePr>
        <p:xfrm>
          <a:off x="677333" y="3391428"/>
          <a:ext cx="9052456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967">
                  <a:extLst>
                    <a:ext uri="{9D8B030D-6E8A-4147-A177-3AD203B41FA5}">
                      <a16:colId xmlns:a16="http://schemas.microsoft.com/office/drawing/2014/main" val="437224077"/>
                    </a:ext>
                  </a:extLst>
                </a:gridCol>
                <a:gridCol w="6186489">
                  <a:extLst>
                    <a:ext uri="{9D8B030D-6E8A-4147-A177-3AD203B41FA5}">
                      <a16:colId xmlns:a16="http://schemas.microsoft.com/office/drawing/2014/main" val="958513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Downloaded Modules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Hashes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5254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systeminfo32.dll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711287e1bd88deacda048424128bdfaf 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555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injectDll32.dll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58615f97d28c0848c140d5e78ffb2add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013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wormDll32.dll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30fc6b88d781e52f543edbe36f1ad03b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5105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shareDll32.dll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5be0737a49d54345643c8bd0d5b0a79f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204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importDll32.dll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88384ba81a89f8000a124189ed69af5c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0203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mailsearcher32.dll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3def0db658d9a0ab5b98bb3c5617afa3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7560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tabDll32.dll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311fdc24ce8dd700f951a628b805b5e5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10053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6C6A315-2851-4E4F-984A-F09574F2A4CD}"/>
              </a:ext>
            </a:extLst>
          </p:cNvPr>
          <p:cNvSpPr txBox="1"/>
          <p:nvPr/>
        </p:nvSpPr>
        <p:spPr>
          <a:xfrm>
            <a:off x="594205" y="6358148"/>
            <a:ext cx="5972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Hashes taken from Webroot </a:t>
            </a:r>
            <a:r>
              <a:rPr lang="en-US" sz="1400" dirty="0" err="1">
                <a:solidFill>
                  <a:schemeClr val="bg1"/>
                </a:solidFill>
              </a:rPr>
              <a:t>TrickBot</a:t>
            </a:r>
            <a:r>
              <a:rPr lang="en-US" sz="1400" dirty="0">
                <a:solidFill>
                  <a:schemeClr val="bg1"/>
                </a:solidFill>
              </a:rPr>
              <a:t> article</a:t>
            </a:r>
          </a:p>
        </p:txBody>
      </p:sp>
    </p:spTree>
    <p:extLst>
      <p:ext uri="{BB962C8B-B14F-4D97-AF65-F5344CB8AC3E}">
        <p14:creationId xmlns:p14="http://schemas.microsoft.com/office/powerpoint/2010/main" val="12344744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A45A8EE-E6E4-6B4C-AA24-FF6BE72C6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Email Spam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3277794-E1FB-E249-B695-0D1B1A72B25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50508" y="1463040"/>
            <a:ext cx="4425160" cy="4561968"/>
          </a:xfr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A8E17E1-EDF2-C149-9A1B-1C8F08B264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426220" y="1463041"/>
            <a:ext cx="4647420" cy="4561968"/>
          </a:xfrm>
        </p:spPr>
      </p:pic>
    </p:spTree>
    <p:extLst>
      <p:ext uri="{BB962C8B-B14F-4D97-AF65-F5344CB8AC3E}">
        <p14:creationId xmlns:p14="http://schemas.microsoft.com/office/powerpoint/2010/main" val="9705892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2A8C7-9896-6B4C-A3FF-556F275D3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Email Spam continued..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3C185E1-3BEE-A94E-862B-DC11DEC0A7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21551" y="1767840"/>
            <a:ext cx="5551474" cy="4351511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8D24D02-9392-974A-87EF-033FF52D49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423678" y="2589038"/>
            <a:ext cx="6226349" cy="3024536"/>
          </a:xfrm>
          <a:ln w="635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813904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7768658-F716-884B-910A-5EDAFE2439EC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721308219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1B5B294-A89C-8149-A1CD-4F1FE44A2481}"/>
              </a:ext>
            </a:extLst>
          </p:cNvPr>
          <p:cNvSpPr txBox="1"/>
          <p:nvPr/>
        </p:nvSpPr>
        <p:spPr>
          <a:xfrm>
            <a:off x="1471613" y="6029326"/>
            <a:ext cx="375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Source: IBM X-Force</a:t>
            </a:r>
          </a:p>
        </p:txBody>
      </p:sp>
    </p:spTree>
    <p:extLst>
      <p:ext uri="{BB962C8B-B14F-4D97-AF65-F5344CB8AC3E}">
        <p14:creationId xmlns:p14="http://schemas.microsoft.com/office/powerpoint/2010/main" val="27422018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86EF0C-7CD8-4C47-9217-5A3D6CB3F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Cuckoo Analysis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8754504-70A8-984B-990A-9163BCA6AD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58786" y="3251200"/>
            <a:ext cx="5199109" cy="3165937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C649FDB-4381-5141-976C-D68E3F3CC5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489401" y="2160588"/>
            <a:ext cx="5983461" cy="4373697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787DC1-BA02-0F4D-AEFA-C51D305A24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86" y="2160588"/>
            <a:ext cx="38227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5179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C1A0C89-D13A-7D49-97CC-AC9005EC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Analysis – Main File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E2D01A2-9320-EF4F-9E0C-A15D76221C0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23344" y="1930400"/>
            <a:ext cx="3947520" cy="4297892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AD61B1-9DC1-294A-860B-708DD0DD8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96933" y="1520826"/>
            <a:ext cx="4331059" cy="4758266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The file is packed by its own custom packer</a:t>
            </a:r>
          </a:p>
          <a:p>
            <a:r>
              <a:rPr lang="en-US" sz="2200" dirty="0">
                <a:solidFill>
                  <a:schemeClr val="bg1"/>
                </a:solidFill>
              </a:rPr>
              <a:t>A lot of blacklisted imports</a:t>
            </a:r>
          </a:p>
          <a:p>
            <a:r>
              <a:rPr lang="en-US" sz="2200" dirty="0">
                <a:solidFill>
                  <a:schemeClr val="bg1"/>
                </a:solidFill>
              </a:rPr>
              <a:t>Only 86 blacklisted strings</a:t>
            </a:r>
          </a:p>
          <a:p>
            <a:r>
              <a:rPr lang="en-US" sz="2200" dirty="0">
                <a:solidFill>
                  <a:schemeClr val="bg1"/>
                </a:solidFill>
              </a:rPr>
              <a:t>A lot of string references to countries.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Overall not a lot of information due to it’s packed nature.</a:t>
            </a: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The file really needs to be executed to reveal its true intentions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9283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67F41E2-CB8E-6947-AB56-B315F9A4A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Analysis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81EC57-C256-4741-A0BB-E980A1E5D7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Post execution</a:t>
            </a:r>
          </a:p>
        </p:txBody>
      </p:sp>
    </p:spTree>
    <p:extLst>
      <p:ext uri="{BB962C8B-B14F-4D97-AF65-F5344CB8AC3E}">
        <p14:creationId xmlns:p14="http://schemas.microsoft.com/office/powerpoint/2010/main" val="5283318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7B694-64AE-604C-936C-FB285136A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5EF5E-9C01-354C-8C63-99E0CE655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11283"/>
            <a:ext cx="9211733" cy="5343896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Infection happens through weaponized Word documents from banks/services with embed macros (as shown earlier)</a:t>
            </a:r>
          </a:p>
          <a:p>
            <a:r>
              <a:rPr lang="en-US" sz="2200" dirty="0">
                <a:solidFill>
                  <a:schemeClr val="bg1"/>
                </a:solidFill>
              </a:rPr>
              <a:t>Macro dropped into the %APPDATA% folder and executed.</a:t>
            </a:r>
          </a:p>
          <a:p>
            <a:r>
              <a:rPr lang="en-US" sz="2200" dirty="0">
                <a:solidFill>
                  <a:schemeClr val="bg1"/>
                </a:solidFill>
              </a:rPr>
              <a:t>Uses process hollowing to insert itself into </a:t>
            </a:r>
            <a:r>
              <a:rPr lang="en-US" sz="2200" dirty="0" err="1">
                <a:solidFill>
                  <a:schemeClr val="bg1"/>
                </a:solidFill>
              </a:rPr>
              <a:t>SVCHost.exe</a:t>
            </a:r>
            <a:endParaRPr lang="en-US" sz="2200" dirty="0">
              <a:solidFill>
                <a:schemeClr val="bg1"/>
              </a:solidFill>
            </a:endParaRPr>
          </a:p>
          <a:p>
            <a:r>
              <a:rPr lang="en-US" sz="2200" dirty="0">
                <a:solidFill>
                  <a:schemeClr val="bg1"/>
                </a:solidFill>
              </a:rPr>
              <a:t>Creates scheduled tasks on the system for persistence.</a:t>
            </a:r>
          </a:p>
          <a:p>
            <a:r>
              <a:rPr lang="en-US" sz="2200" dirty="0">
                <a:solidFill>
                  <a:schemeClr val="bg1"/>
                </a:solidFill>
              </a:rPr>
              <a:t>Tests internet connectivity.</a:t>
            </a:r>
          </a:p>
          <a:p>
            <a:r>
              <a:rPr lang="en-US" sz="2200" dirty="0">
                <a:solidFill>
                  <a:schemeClr val="bg1"/>
                </a:solidFill>
              </a:rPr>
              <a:t>Uses Transport Layer Security as communication, but not always on Port 443</a:t>
            </a:r>
          </a:p>
          <a:p>
            <a:r>
              <a:rPr lang="en-US" sz="2200" dirty="0">
                <a:solidFill>
                  <a:schemeClr val="bg1"/>
                </a:solidFill>
              </a:rPr>
              <a:t>Once successful it connects to its C2 server.</a:t>
            </a:r>
          </a:p>
          <a:p>
            <a:r>
              <a:rPr lang="en-US" sz="2200" dirty="0">
                <a:solidFill>
                  <a:schemeClr val="bg1"/>
                </a:solidFill>
              </a:rPr>
              <a:t>Malware then pulls modules and updates.</a:t>
            </a:r>
          </a:p>
          <a:p>
            <a:r>
              <a:rPr lang="en-US" sz="2200" dirty="0">
                <a:solidFill>
                  <a:schemeClr val="bg1"/>
                </a:solidFill>
              </a:rPr>
              <a:t>Modules collect information off the system and browsing credentials, mostly focusing on online banking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 marL="457200" lvl="1" indent="0">
              <a:buNone/>
            </a:pP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566067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A7A67-C78A-FB46-8935-A7BC167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Payload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377BA4A-7F05-B648-AB9A-AA79626D9E8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53471" y="2427288"/>
            <a:ext cx="4995423" cy="3313112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7AC754-16B5-5241-8E9E-FDE5726BC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48894" y="1270000"/>
            <a:ext cx="4369239" cy="5409372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Once the malware is ran it copies itself to :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%</a:t>
            </a:r>
            <a:r>
              <a:rPr lang="en-US" sz="2400" dirty="0" err="1">
                <a:solidFill>
                  <a:schemeClr val="bg1"/>
                </a:solidFill>
              </a:rPr>
              <a:t>AppData</a:t>
            </a:r>
            <a:r>
              <a:rPr lang="en-US" sz="2400" dirty="0">
                <a:solidFill>
                  <a:schemeClr val="bg1"/>
                </a:solidFill>
              </a:rPr>
              <a:t>%/Roaming/</a:t>
            </a:r>
            <a:r>
              <a:rPr lang="en-US" sz="2400" dirty="0" err="1">
                <a:solidFill>
                  <a:schemeClr val="bg1"/>
                </a:solidFill>
              </a:rPr>
              <a:t>Teamviewer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(Not always)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Drops :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Module folder 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Client_id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Group_Tag</a:t>
            </a: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Once internet connection is made it also drops :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Config.conf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318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2339D4-DB6B-5145-A8B7-44076F8C9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95C67D-FFD3-094F-BDAB-F208D297B9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7513" y="2160588"/>
            <a:ext cx="5450100" cy="4183061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My name is Geoff O’Rourke</a:t>
            </a:r>
          </a:p>
          <a:p>
            <a:r>
              <a:rPr lang="en-US" sz="2400" dirty="0">
                <a:solidFill>
                  <a:schemeClr val="bg1"/>
                </a:solidFill>
              </a:rPr>
              <a:t>Going into 4th year BSc in IT Management in C.I.T</a:t>
            </a:r>
          </a:p>
          <a:p>
            <a:r>
              <a:rPr lang="en-US" sz="2400" dirty="0">
                <a:solidFill>
                  <a:schemeClr val="bg1"/>
                </a:solidFill>
              </a:rPr>
              <a:t>Have always been in interested in security.</a:t>
            </a:r>
          </a:p>
          <a:p>
            <a:r>
              <a:rPr lang="en-US" sz="2400" dirty="0">
                <a:solidFill>
                  <a:schemeClr val="bg1"/>
                </a:solidFill>
              </a:rPr>
              <a:t>Only working in the industry for 6 months with Cylance.</a:t>
            </a:r>
          </a:p>
          <a:p>
            <a:r>
              <a:rPr lang="en-US" sz="2400" dirty="0">
                <a:solidFill>
                  <a:schemeClr val="bg1"/>
                </a:solidFill>
              </a:rPr>
              <a:t>Attended my first Cork Sec only December last year.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This is my first talk here!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34C5644-23FC-C844-9D28-4F69D6B35A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77613" y="2160589"/>
            <a:ext cx="4136857" cy="3836450"/>
          </a:xfrm>
          <a:effectLst>
            <a:softEdge rad="228600"/>
          </a:effectLst>
        </p:spPr>
      </p:pic>
    </p:spTree>
    <p:extLst>
      <p:ext uri="{BB962C8B-B14F-4D97-AF65-F5344CB8AC3E}">
        <p14:creationId xmlns:p14="http://schemas.microsoft.com/office/powerpoint/2010/main" val="14001794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C812ED-12DD-5648-92CC-1CF4687D0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 Infrastructure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91F82EE-D47A-4845-89D0-CF6C8C46159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77333" y="1574800"/>
            <a:ext cx="4414595" cy="4481230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28B9AC-C985-764F-B99D-3D1AAC25E0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90948" y="1873443"/>
            <a:ext cx="4184034" cy="4984557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This is the file: </a:t>
            </a:r>
            <a:r>
              <a:rPr lang="en-US" sz="2200" dirty="0" err="1">
                <a:solidFill>
                  <a:schemeClr val="bg1"/>
                </a:solidFill>
              </a:rPr>
              <a:t>Config.conf</a:t>
            </a:r>
            <a:endParaRPr lang="en-US" sz="2200" dirty="0">
              <a:solidFill>
                <a:schemeClr val="bg1"/>
              </a:solidFill>
            </a:endParaRPr>
          </a:p>
          <a:p>
            <a:r>
              <a:rPr lang="en-US" sz="2200" dirty="0">
                <a:solidFill>
                  <a:schemeClr val="bg1"/>
                </a:solidFill>
              </a:rPr>
              <a:t>This is an AES encrypted file </a:t>
            </a:r>
          </a:p>
          <a:p>
            <a:r>
              <a:rPr lang="en-US" sz="2200" dirty="0" err="1">
                <a:solidFill>
                  <a:schemeClr val="bg1"/>
                </a:solidFill>
              </a:rPr>
              <a:t>Decrypter</a:t>
            </a:r>
            <a:r>
              <a:rPr lang="en-US" sz="2200" dirty="0">
                <a:solidFill>
                  <a:schemeClr val="bg1"/>
                </a:solidFill>
              </a:rPr>
              <a:t> online freely available on GitHub.</a:t>
            </a:r>
          </a:p>
          <a:p>
            <a:r>
              <a:rPr lang="en-US" sz="2200" dirty="0">
                <a:solidFill>
                  <a:schemeClr val="bg1"/>
                </a:solidFill>
              </a:rPr>
              <a:t>I didn’t let the malware online.</a:t>
            </a:r>
          </a:p>
          <a:p>
            <a:r>
              <a:rPr lang="en-US" sz="2200" dirty="0">
                <a:solidFill>
                  <a:schemeClr val="bg1"/>
                </a:solidFill>
              </a:rPr>
              <a:t>So I couldn’t unlock it myself.</a:t>
            </a:r>
          </a:p>
          <a:p>
            <a:r>
              <a:rPr lang="en-US" sz="2200" dirty="0">
                <a:solidFill>
                  <a:schemeClr val="bg1"/>
                </a:solidFill>
              </a:rPr>
              <a:t>Upon running the </a:t>
            </a:r>
            <a:r>
              <a:rPr lang="en-US" sz="2200" dirty="0" err="1">
                <a:solidFill>
                  <a:schemeClr val="bg1"/>
                </a:solidFill>
              </a:rPr>
              <a:t>decrypter</a:t>
            </a:r>
            <a:r>
              <a:rPr lang="en-US" sz="2200" dirty="0">
                <a:solidFill>
                  <a:schemeClr val="bg1"/>
                </a:solidFill>
              </a:rPr>
              <a:t> it  shows you the full extent of the C2 infrastructure.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FCF966-AFB7-BF45-91F0-7E0D561C4C02}"/>
              </a:ext>
            </a:extLst>
          </p:cNvPr>
          <p:cNvSpPr txBox="1"/>
          <p:nvPr/>
        </p:nvSpPr>
        <p:spPr>
          <a:xfrm>
            <a:off x="1176097" y="6056030"/>
            <a:ext cx="4165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Cofense</a:t>
            </a:r>
            <a:r>
              <a:rPr lang="en-US" sz="1400" dirty="0">
                <a:solidFill>
                  <a:schemeClr val="bg1"/>
                </a:solidFill>
              </a:rPr>
              <a:t> utilizing the </a:t>
            </a:r>
            <a:r>
              <a:rPr lang="en-US" sz="1400" dirty="0" err="1">
                <a:solidFill>
                  <a:schemeClr val="bg1"/>
                </a:solidFill>
              </a:rPr>
              <a:t>decryter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71548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CBE50-3C14-BF4E-ADC0-2A0F049B3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Downloaded Modules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D7F6FC1-D4A2-5742-9878-21BBCE92E9D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37596" y="1930401"/>
            <a:ext cx="4639204" cy="4110962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51790B-A27B-964A-B257-519293C13F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5668" y="1459847"/>
            <a:ext cx="4623772" cy="5052070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Connection is made to the C2 servers 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malware drops its modules.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Because these are modular it can avoid detection.</a:t>
            </a:r>
          </a:p>
          <a:p>
            <a:r>
              <a:rPr lang="en-US" sz="2000" dirty="0">
                <a:solidFill>
                  <a:schemeClr val="bg1"/>
                </a:solidFill>
              </a:rPr>
              <a:t>Makes updating the malware easier.</a:t>
            </a:r>
          </a:p>
          <a:p>
            <a:r>
              <a:rPr lang="en-US" sz="2000" dirty="0">
                <a:solidFill>
                  <a:schemeClr val="bg1"/>
                </a:solidFill>
              </a:rPr>
              <a:t>Makes development of new modules easier also.</a:t>
            </a:r>
          </a:p>
          <a:p>
            <a:r>
              <a:rPr lang="en-US" sz="2000" dirty="0">
                <a:solidFill>
                  <a:schemeClr val="bg1"/>
                </a:solidFill>
              </a:rPr>
              <a:t>All the modules have different roles and functions. </a:t>
            </a:r>
          </a:p>
          <a:p>
            <a:r>
              <a:rPr lang="en-US" sz="2000" dirty="0">
                <a:solidFill>
                  <a:schemeClr val="bg1"/>
                </a:solidFill>
              </a:rPr>
              <a:t>For each component of </a:t>
            </a:r>
            <a:r>
              <a:rPr lang="en-US" sz="2000" dirty="0" err="1">
                <a:solidFill>
                  <a:schemeClr val="bg1"/>
                </a:solidFill>
              </a:rPr>
              <a:t>TrickBot</a:t>
            </a:r>
            <a:r>
              <a:rPr lang="en-US" sz="2000" dirty="0">
                <a:solidFill>
                  <a:schemeClr val="bg1"/>
                </a:solidFill>
              </a:rPr>
              <a:t> running there is an corresponding instance of </a:t>
            </a:r>
            <a:r>
              <a:rPr lang="en-US" sz="2000" dirty="0" err="1">
                <a:solidFill>
                  <a:schemeClr val="bg1"/>
                </a:solidFill>
              </a:rPr>
              <a:t>svchost.exe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5140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83960-D4E7-AD45-B4F8-61A065FA8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InjectDll32.dll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48163E-7E8A-6E4A-82C3-F9F46381F4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60460" y="1930400"/>
            <a:ext cx="3348402" cy="438727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A72129-D0FB-6C4C-8695-E54C4F721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76056" y="1664245"/>
            <a:ext cx="4630752" cy="3880773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Main module which stores all scripts.</a:t>
            </a:r>
          </a:p>
          <a:p>
            <a:r>
              <a:rPr lang="en-US" sz="2200" dirty="0">
                <a:solidFill>
                  <a:schemeClr val="bg1"/>
                </a:solidFill>
              </a:rPr>
              <a:t>A lot of its data is hardcoded.</a:t>
            </a:r>
          </a:p>
          <a:p>
            <a:r>
              <a:rPr lang="en-US" sz="2200" dirty="0">
                <a:solidFill>
                  <a:schemeClr val="bg1"/>
                </a:solidFill>
              </a:rPr>
              <a:t>Hardcoded references from different websites from varies countries :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France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Japan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Italy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UK</a:t>
            </a:r>
          </a:p>
          <a:p>
            <a:r>
              <a:rPr lang="en-US" sz="2200" dirty="0">
                <a:solidFill>
                  <a:schemeClr val="bg1"/>
                </a:solidFill>
              </a:rPr>
              <a:t>URL’s used to steal information off them.</a:t>
            </a:r>
          </a:p>
        </p:txBody>
      </p:sp>
    </p:spTree>
    <p:extLst>
      <p:ext uri="{BB962C8B-B14F-4D97-AF65-F5344CB8AC3E}">
        <p14:creationId xmlns:p14="http://schemas.microsoft.com/office/powerpoint/2010/main" val="8097877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76704-10B6-4443-9209-C4072412C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ImportDll32.dll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82BB16B-A1C2-2E4B-894F-2C78CDE581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87867" y="1930401"/>
            <a:ext cx="4844310" cy="4110962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CCDE1D-8D80-7947-838F-3B1C3B3FB9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79435" y="1930400"/>
            <a:ext cx="4184034" cy="4110963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Dropped early 2017</a:t>
            </a:r>
          </a:p>
          <a:p>
            <a:r>
              <a:rPr lang="en-US" sz="2400" dirty="0">
                <a:solidFill>
                  <a:schemeClr val="bg1"/>
                </a:solidFill>
              </a:rPr>
              <a:t>Used to steal :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Cookies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HTML5 Local </a:t>
            </a:r>
            <a:r>
              <a:rPr lang="en-US" sz="2400" dirty="0" err="1">
                <a:solidFill>
                  <a:schemeClr val="bg1"/>
                </a:solidFill>
              </a:rPr>
              <a:t>Storge</a:t>
            </a: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Browser History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URL hits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Not obfuscated and rather easy to see modules true intentions.</a:t>
            </a:r>
          </a:p>
        </p:txBody>
      </p:sp>
    </p:spTree>
    <p:extLst>
      <p:ext uri="{BB962C8B-B14F-4D97-AF65-F5344CB8AC3E}">
        <p14:creationId xmlns:p14="http://schemas.microsoft.com/office/powerpoint/2010/main" val="9981184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3601-C416-DF4C-9A73-E5D0B34C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Wormdll32.dll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E6FD6D7-CA1B-0C42-B093-423B9F84ABE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3772" y="1930400"/>
            <a:ext cx="5081695" cy="386962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93D3F5-38ED-EF4D-8680-E437E8C6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5467" y="1556706"/>
            <a:ext cx="4486049" cy="4617013"/>
          </a:xfrm>
        </p:spPr>
        <p:txBody>
          <a:bodyPr>
            <a:normAutofit fontScale="62500" lnSpcReduction="20000"/>
          </a:bodyPr>
          <a:lstStyle/>
          <a:p>
            <a:r>
              <a:rPr lang="en-US" sz="3500" dirty="0">
                <a:solidFill>
                  <a:schemeClr val="bg1"/>
                </a:solidFill>
              </a:rPr>
              <a:t>Dropped mid 2017</a:t>
            </a:r>
          </a:p>
          <a:p>
            <a:r>
              <a:rPr lang="en-US" sz="3500" dirty="0">
                <a:solidFill>
                  <a:schemeClr val="bg1"/>
                </a:solidFill>
              </a:rPr>
              <a:t>Self replicating worm module.</a:t>
            </a:r>
          </a:p>
          <a:p>
            <a:r>
              <a:rPr lang="en-US" sz="3500" dirty="0">
                <a:solidFill>
                  <a:schemeClr val="bg1"/>
                </a:solidFill>
              </a:rPr>
              <a:t>Uses similar method to WannaCry and </a:t>
            </a:r>
            <a:r>
              <a:rPr lang="en-US" sz="3500" dirty="0" err="1">
                <a:solidFill>
                  <a:schemeClr val="bg1"/>
                </a:solidFill>
              </a:rPr>
              <a:t>NotPetya</a:t>
            </a:r>
            <a:r>
              <a:rPr lang="en-US" sz="3500" dirty="0">
                <a:solidFill>
                  <a:schemeClr val="bg1"/>
                </a:solidFill>
              </a:rPr>
              <a:t> strains.</a:t>
            </a:r>
          </a:p>
          <a:p>
            <a:r>
              <a:rPr lang="en-US" sz="3500" dirty="0">
                <a:solidFill>
                  <a:schemeClr val="bg1"/>
                </a:solidFill>
              </a:rPr>
              <a:t>Uses Server Message Block (SMB) vulnerability in Windows </a:t>
            </a:r>
          </a:p>
          <a:p>
            <a:r>
              <a:rPr lang="en-US" sz="3500" dirty="0">
                <a:solidFill>
                  <a:schemeClr val="bg1"/>
                </a:solidFill>
              </a:rPr>
              <a:t>Spreads via Lightweight Directory Access Protocol (LDAP).</a:t>
            </a:r>
          </a:p>
          <a:p>
            <a:r>
              <a:rPr lang="en-US" sz="3500" dirty="0">
                <a:solidFill>
                  <a:schemeClr val="bg1"/>
                </a:solidFill>
              </a:rPr>
              <a:t>But doesn’t fully replicate the lethality of WannaCry.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5157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59ECA-D81E-0E4C-892C-0DEE6481A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Tabdll32.dll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42AB9-512A-E749-9D79-EC4321B13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3242" y="1270000"/>
            <a:ext cx="5337958" cy="5334000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Initially feared to be a ransom module making the malware a dual threat.</a:t>
            </a:r>
          </a:p>
          <a:p>
            <a:r>
              <a:rPr lang="en-US" sz="2400" dirty="0">
                <a:solidFill>
                  <a:schemeClr val="bg1"/>
                </a:solidFill>
              </a:rPr>
              <a:t>Recent versions leverage </a:t>
            </a:r>
            <a:r>
              <a:rPr lang="en-US" sz="2400" dirty="0" err="1">
                <a:solidFill>
                  <a:schemeClr val="bg1"/>
                </a:solidFill>
              </a:rPr>
              <a:t>Mimikatz</a:t>
            </a:r>
            <a:r>
              <a:rPr lang="en-US" sz="2400" dirty="0">
                <a:solidFill>
                  <a:schemeClr val="bg1"/>
                </a:solidFill>
              </a:rPr>
              <a:t> to steal </a:t>
            </a:r>
            <a:r>
              <a:rPr lang="en-US" sz="2400" dirty="0" err="1">
                <a:solidFill>
                  <a:schemeClr val="bg1"/>
                </a:solidFill>
              </a:rPr>
              <a:t>WDigest</a:t>
            </a:r>
            <a:r>
              <a:rPr lang="en-US" sz="2400" dirty="0">
                <a:solidFill>
                  <a:schemeClr val="bg1"/>
                </a:solidFill>
              </a:rPr>
              <a:t> credentials.</a:t>
            </a:r>
          </a:p>
          <a:p>
            <a:r>
              <a:rPr lang="en-IE" sz="2400" dirty="0">
                <a:solidFill>
                  <a:schemeClr val="bg1"/>
                </a:solidFill>
              </a:rPr>
              <a:t>But Microsoft protects </a:t>
            </a:r>
            <a:r>
              <a:rPr lang="en-IE" sz="2400" dirty="0" err="1">
                <a:solidFill>
                  <a:schemeClr val="bg1"/>
                </a:solidFill>
              </a:rPr>
              <a:t>WDigest</a:t>
            </a:r>
            <a:r>
              <a:rPr lang="en-IE" sz="2400" dirty="0">
                <a:solidFill>
                  <a:schemeClr val="bg1"/>
                </a:solidFill>
              </a:rPr>
              <a:t> credentials under a registry key.</a:t>
            </a:r>
          </a:p>
          <a:p>
            <a:r>
              <a:rPr lang="en-IE" sz="2400" dirty="0">
                <a:solidFill>
                  <a:schemeClr val="bg1"/>
                </a:solidFill>
              </a:rPr>
              <a:t> </a:t>
            </a:r>
            <a:r>
              <a:rPr lang="en-IE" sz="2400" dirty="0" err="1">
                <a:solidFill>
                  <a:schemeClr val="bg1"/>
                </a:solidFill>
              </a:rPr>
              <a:t>TrickBot</a:t>
            </a:r>
            <a:r>
              <a:rPr lang="en-IE" sz="2400" dirty="0">
                <a:solidFill>
                  <a:schemeClr val="bg1"/>
                </a:solidFill>
              </a:rPr>
              <a:t> flips this registry key to enable </a:t>
            </a:r>
            <a:r>
              <a:rPr lang="en-IE" sz="2400" dirty="0" err="1">
                <a:solidFill>
                  <a:schemeClr val="bg1"/>
                </a:solidFill>
              </a:rPr>
              <a:t>WDigest</a:t>
            </a:r>
            <a:r>
              <a:rPr lang="en-IE" sz="2400" dirty="0">
                <a:solidFill>
                  <a:schemeClr val="bg1"/>
                </a:solidFill>
              </a:rPr>
              <a:t>. </a:t>
            </a:r>
          </a:p>
          <a:p>
            <a:r>
              <a:rPr lang="en-IE" sz="2400" dirty="0" err="1">
                <a:solidFill>
                  <a:schemeClr val="bg1"/>
                </a:solidFill>
              </a:rPr>
              <a:t>TrickBot's</a:t>
            </a:r>
            <a:r>
              <a:rPr lang="en-IE" sz="2400" dirty="0">
                <a:solidFill>
                  <a:schemeClr val="bg1"/>
                </a:solidFill>
              </a:rPr>
              <a:t> </a:t>
            </a:r>
            <a:r>
              <a:rPr lang="en-IE" sz="2400" dirty="0" err="1">
                <a:solidFill>
                  <a:schemeClr val="bg1"/>
                </a:solidFill>
              </a:rPr>
              <a:t>screenlocker</a:t>
            </a:r>
            <a:r>
              <a:rPr lang="en-IE" sz="2400" dirty="0">
                <a:solidFill>
                  <a:schemeClr val="bg1"/>
                </a:solidFill>
              </a:rPr>
              <a:t> module comes into play, as the user must re-log into his account after </a:t>
            </a:r>
            <a:r>
              <a:rPr lang="en-IE" sz="2400" dirty="0" err="1">
                <a:solidFill>
                  <a:schemeClr val="bg1"/>
                </a:solidFill>
              </a:rPr>
              <a:t>WDigest</a:t>
            </a:r>
            <a:r>
              <a:rPr lang="en-IE" sz="2400" dirty="0">
                <a:solidFill>
                  <a:schemeClr val="bg1"/>
                </a:solidFill>
              </a:rPr>
              <a:t> support is enabled.</a:t>
            </a:r>
          </a:p>
          <a:p>
            <a:endParaRPr lang="en-IE" dirty="0"/>
          </a:p>
          <a:p>
            <a:endParaRPr lang="en-US" dirty="0"/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5D2F6F80-A135-0E4A-96C3-1C97CBCAE96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7413" y="2160588"/>
            <a:ext cx="4105829" cy="3880773"/>
          </a:xfrm>
        </p:spPr>
      </p:pic>
    </p:spTree>
    <p:extLst>
      <p:ext uri="{BB962C8B-B14F-4D97-AF65-F5344CB8AC3E}">
        <p14:creationId xmlns:p14="http://schemas.microsoft.com/office/powerpoint/2010/main" val="40859401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D0C172D-4CA4-BB42-B0A0-EA47103E0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Virus Total Graphs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FB2A92C-6EAF-9D4C-B548-83BFC2BDE3D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tretch/>
        </p:blipFill>
        <p:spPr>
          <a:xfrm>
            <a:off x="385979" y="1614200"/>
            <a:ext cx="5235888" cy="4427161"/>
          </a:xfr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E83EFD7-2F32-FB44-B793-87732B100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867" y="1614200"/>
            <a:ext cx="4562030" cy="4583400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So this is Virus Total Graphs as explained earlier…</a:t>
            </a:r>
          </a:p>
          <a:p>
            <a:r>
              <a:rPr lang="en-US" sz="2000" dirty="0">
                <a:solidFill>
                  <a:schemeClr val="bg1"/>
                </a:solidFill>
              </a:rPr>
              <a:t>Extremely useful dealing with Botnets, Worms and Downloaders.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Visual representation of a files: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API calls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URL’s it connects to</a:t>
            </a:r>
          </a:p>
          <a:p>
            <a:r>
              <a:rPr lang="en-US" sz="2000" dirty="0">
                <a:solidFill>
                  <a:schemeClr val="bg1"/>
                </a:solidFill>
              </a:rPr>
              <a:t>Visualizes the extent of file.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Complex malware like this tend to have vast webs of information.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This was less then 10% of the samples diagram…</a:t>
            </a:r>
          </a:p>
        </p:txBody>
      </p:sp>
    </p:spTree>
    <p:extLst>
      <p:ext uri="{BB962C8B-B14F-4D97-AF65-F5344CB8AC3E}">
        <p14:creationId xmlns:p14="http://schemas.microsoft.com/office/powerpoint/2010/main" val="16097617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CF8451-9EAE-784A-B0C5-03CDD728A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 looking at VT Graphs of </a:t>
            </a:r>
            <a:r>
              <a:rPr lang="en-US" dirty="0" err="1"/>
              <a:t>TrickBot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0A4EE40-13F3-A242-ADEA-C281852C80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575" y="2143654"/>
            <a:ext cx="8680185" cy="3881437"/>
          </a:xfrm>
        </p:spPr>
      </p:pic>
    </p:spTree>
    <p:extLst>
      <p:ext uri="{BB962C8B-B14F-4D97-AF65-F5344CB8AC3E}">
        <p14:creationId xmlns:p14="http://schemas.microsoft.com/office/powerpoint/2010/main" val="42304233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12C1D-7494-A141-9097-43BD7C514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IcedID – Malware Banking Trojan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FD40F-73B8-B34A-8CCC-99B336DA0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37733"/>
            <a:ext cx="9198186" cy="3880773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IcedID in the wild since late 2017.</a:t>
            </a:r>
          </a:p>
          <a:p>
            <a:r>
              <a:rPr lang="en-US" sz="2200" dirty="0">
                <a:solidFill>
                  <a:schemeClr val="bg1"/>
                </a:solidFill>
              </a:rPr>
              <a:t>Holds about 3% of Banking Trojans 2018</a:t>
            </a:r>
          </a:p>
          <a:p>
            <a:r>
              <a:rPr lang="en-US" sz="2200" dirty="0">
                <a:solidFill>
                  <a:schemeClr val="bg1"/>
                </a:solidFill>
              </a:rPr>
              <a:t>Use’s a modular approach with its malicious code.</a:t>
            </a:r>
          </a:p>
          <a:p>
            <a:r>
              <a:rPr lang="en-US" sz="2200" dirty="0">
                <a:solidFill>
                  <a:schemeClr val="bg1"/>
                </a:solidFill>
              </a:rPr>
              <a:t>Targets banks, mobile service providers, payroll and e-commerce sites.</a:t>
            </a:r>
          </a:p>
          <a:p>
            <a:r>
              <a:rPr lang="en-US" sz="2200" dirty="0">
                <a:solidFill>
                  <a:schemeClr val="bg1"/>
                </a:solidFill>
              </a:rPr>
              <a:t>Can leverage the Emotet Trojan to be distributed.</a:t>
            </a:r>
          </a:p>
          <a:p>
            <a:r>
              <a:rPr lang="en-US" sz="2200" dirty="0">
                <a:solidFill>
                  <a:schemeClr val="bg1"/>
                </a:solidFill>
              </a:rPr>
              <a:t> Once on a system, it can self propagate.</a:t>
            </a:r>
          </a:p>
          <a:p>
            <a:r>
              <a:rPr lang="en-US" sz="2200" dirty="0">
                <a:solidFill>
                  <a:schemeClr val="bg1"/>
                </a:solidFill>
              </a:rPr>
              <a:t>It can monitor victims by setting up a local proxy for traffic tunneling.</a:t>
            </a:r>
          </a:p>
          <a:p>
            <a:r>
              <a:rPr lang="en-US" sz="2200" dirty="0">
                <a:solidFill>
                  <a:schemeClr val="bg1"/>
                </a:solidFill>
              </a:rPr>
              <a:t>Uses </a:t>
            </a:r>
            <a:r>
              <a:rPr lang="en-US" sz="2200" dirty="0" err="1">
                <a:solidFill>
                  <a:schemeClr val="bg1"/>
                </a:solidFill>
              </a:rPr>
              <a:t>webinjects</a:t>
            </a:r>
            <a:r>
              <a:rPr lang="en-US" sz="2200" dirty="0">
                <a:solidFill>
                  <a:schemeClr val="bg1"/>
                </a:solidFill>
              </a:rPr>
              <a:t> and redirection attacks like TrickBot.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A7C988-C53D-3B47-95DE-BCE61677E206}"/>
              </a:ext>
            </a:extLst>
          </p:cNvPr>
          <p:cNvSpPr txBox="1"/>
          <p:nvPr/>
        </p:nvSpPr>
        <p:spPr>
          <a:xfrm>
            <a:off x="1112520" y="5488007"/>
            <a:ext cx="55980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But why am I telling you this?</a:t>
            </a:r>
          </a:p>
        </p:txBody>
      </p:sp>
    </p:spTree>
    <p:extLst>
      <p:ext uri="{BB962C8B-B14F-4D97-AF65-F5344CB8AC3E}">
        <p14:creationId xmlns:p14="http://schemas.microsoft.com/office/powerpoint/2010/main" val="383114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0517E-70BF-E146-8A5F-DCA086D88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B5D8CA-3774-F147-89C2-32C19A7A18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9888514">
            <a:off x="3090754" y="82935"/>
            <a:ext cx="5365265" cy="5427945"/>
          </a:xfrm>
          <a:ln w="38100"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A09CB8-A148-D747-B75A-2DFEE1CF1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307088">
            <a:off x="1959610" y="317033"/>
            <a:ext cx="7001510" cy="5855167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6CB92B-7F37-A342-ABF2-9EB96F0CF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2886" y="647466"/>
            <a:ext cx="6900999" cy="5194300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52420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0E18D30-6771-104E-9EF3-9621B2313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 got into cyber-security?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8A653D-2D58-D54C-B02D-4504262D9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084" y="1626200"/>
            <a:ext cx="8596668" cy="4940855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Was always into computers, video games and technology.</a:t>
            </a:r>
          </a:p>
          <a:p>
            <a:r>
              <a:rPr lang="en-US" sz="2400" dirty="0">
                <a:solidFill>
                  <a:schemeClr val="bg1"/>
                </a:solidFill>
              </a:rPr>
              <a:t>About 10 years ago my friends family computer became infected and was compromised </a:t>
            </a:r>
          </a:p>
          <a:p>
            <a:r>
              <a:rPr lang="en-US" sz="2400" dirty="0">
                <a:solidFill>
                  <a:schemeClr val="bg1"/>
                </a:solidFill>
              </a:rPr>
              <a:t>Leading to his parents banking details being stolen.</a:t>
            </a:r>
          </a:p>
          <a:p>
            <a:r>
              <a:rPr lang="en-US" sz="2400" dirty="0">
                <a:solidFill>
                  <a:schemeClr val="bg1"/>
                </a:solidFill>
              </a:rPr>
              <a:t>Since, I have been interested in the topic.</a:t>
            </a:r>
          </a:p>
          <a:p>
            <a:r>
              <a:rPr lang="en-US" sz="2400" dirty="0">
                <a:solidFill>
                  <a:schemeClr val="bg1"/>
                </a:solidFill>
              </a:rPr>
              <a:t>Find advances in the security industry fascinating in recent years.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Online breaches could lead to millions being effected.</a:t>
            </a:r>
          </a:p>
          <a:p>
            <a:r>
              <a:rPr lang="en-US" sz="2400" dirty="0">
                <a:solidFill>
                  <a:schemeClr val="bg1"/>
                </a:solidFill>
              </a:rPr>
              <a:t>Potential billions of revenue lost.</a:t>
            </a:r>
          </a:p>
          <a:p>
            <a:r>
              <a:rPr lang="en-US" sz="2400" dirty="0">
                <a:solidFill>
                  <a:schemeClr val="bg1"/>
                </a:solidFill>
              </a:rPr>
              <a:t>Global shutdowns of major services can happen. </a:t>
            </a:r>
          </a:p>
        </p:txBody>
      </p:sp>
    </p:spTree>
    <p:extLst>
      <p:ext uri="{BB962C8B-B14F-4D97-AF65-F5344CB8AC3E}">
        <p14:creationId xmlns:p14="http://schemas.microsoft.com/office/powerpoint/2010/main" val="5546560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732E-B2D2-6545-81E2-619ECC9D0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IcedID &amp; TrickBot partnership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C925C-450A-AF4E-A82C-FD02AF65B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38075"/>
            <a:ext cx="8941679" cy="4964606"/>
          </a:xfrm>
        </p:spPr>
        <p:txBody>
          <a:bodyPr>
            <a:normAutofit fontScale="925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Both threat actors are since Late May/June been collaborating.</a:t>
            </a:r>
          </a:p>
          <a:p>
            <a:r>
              <a:rPr lang="en-US" sz="2400" dirty="0">
                <a:solidFill>
                  <a:schemeClr val="bg1"/>
                </a:solidFill>
              </a:rPr>
              <a:t> Both targeting banking victims in a dual threat and sharing profit.</a:t>
            </a:r>
          </a:p>
          <a:p>
            <a:r>
              <a:rPr lang="en-US" sz="2400" dirty="0">
                <a:solidFill>
                  <a:schemeClr val="bg1"/>
                </a:solidFill>
              </a:rPr>
              <a:t>Not working together on malware development (so far)</a:t>
            </a:r>
          </a:p>
          <a:p>
            <a:r>
              <a:rPr lang="en-US" sz="2400" dirty="0">
                <a:solidFill>
                  <a:schemeClr val="bg1"/>
                </a:solidFill>
              </a:rPr>
              <a:t> Working on an operational level.</a:t>
            </a:r>
          </a:p>
          <a:p>
            <a:r>
              <a:rPr lang="en-US" sz="2400" dirty="0">
                <a:solidFill>
                  <a:schemeClr val="bg1"/>
                </a:solidFill>
              </a:rPr>
              <a:t>Samples of IcedID have been recently seen pulling down TrickBot and installing it.</a:t>
            </a:r>
          </a:p>
          <a:p>
            <a:r>
              <a:rPr lang="en-US" sz="2400" dirty="0">
                <a:solidFill>
                  <a:schemeClr val="bg1"/>
                </a:solidFill>
              </a:rPr>
              <a:t>Dual threat can utilize: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dirty="0" err="1">
                <a:solidFill>
                  <a:schemeClr val="bg1"/>
                </a:solidFill>
              </a:rPr>
              <a:t>TrickBot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man-in-the-middle functionality </a:t>
            </a:r>
          </a:p>
          <a:p>
            <a:pPr marL="0" indent="0">
              <a:buNone/>
            </a:pPr>
            <a:r>
              <a:rPr lang="en-US" sz="2400" b="1" dirty="0" err="1">
                <a:solidFill>
                  <a:schemeClr val="bg1"/>
                </a:solidFill>
              </a:rPr>
              <a:t>IcedID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standout capability of using proxies to steal website information.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0219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A19347-DD39-0548-AB6A-7ED266378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Malware Attack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E89AFE-D327-D342-A75B-FBE80A7024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it works, why it’s so dangerous</a:t>
            </a:r>
          </a:p>
        </p:txBody>
      </p:sp>
    </p:spTree>
    <p:extLst>
      <p:ext uri="{BB962C8B-B14F-4D97-AF65-F5344CB8AC3E}">
        <p14:creationId xmlns:p14="http://schemas.microsoft.com/office/powerpoint/2010/main" val="5179117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8B9D-FEA5-E44E-B9A1-A47E0A3F2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Process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A4E43-5DDE-2841-B8D9-00D75232E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77538"/>
            <a:ext cx="8596668" cy="5090995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Attacks target specific groups/nations.</a:t>
            </a:r>
          </a:p>
          <a:p>
            <a:r>
              <a:rPr lang="en-US" sz="2200" dirty="0">
                <a:solidFill>
                  <a:schemeClr val="bg1"/>
                </a:solidFill>
              </a:rPr>
              <a:t>Attacks can target certain banks the malware authors wish to exploit. </a:t>
            </a:r>
          </a:p>
          <a:p>
            <a:r>
              <a:rPr lang="en-US" sz="2200" dirty="0">
                <a:solidFill>
                  <a:schemeClr val="bg1"/>
                </a:solidFill>
              </a:rPr>
              <a:t>Normally they attack high income European countries like the UK and France and global nations like the US and Japan.</a:t>
            </a: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They use man-in-the-middle attacks exploiting </a:t>
            </a:r>
            <a:r>
              <a:rPr lang="en-US" sz="2200" dirty="0" err="1">
                <a:solidFill>
                  <a:schemeClr val="bg1"/>
                </a:solidFill>
              </a:rPr>
              <a:t>webinjects</a:t>
            </a:r>
            <a:r>
              <a:rPr lang="en-US" sz="2200" dirty="0">
                <a:solidFill>
                  <a:schemeClr val="bg1"/>
                </a:solidFill>
              </a:rPr>
              <a:t>.</a:t>
            </a:r>
          </a:p>
          <a:p>
            <a:r>
              <a:rPr lang="en-US" sz="2200" dirty="0">
                <a:solidFill>
                  <a:schemeClr val="bg1"/>
                </a:solidFill>
              </a:rPr>
              <a:t>These alter and replace content fields on the sites but make them still look and fell legit.</a:t>
            </a:r>
          </a:p>
          <a:p>
            <a:r>
              <a:rPr lang="en-US" sz="2200" dirty="0">
                <a:solidFill>
                  <a:schemeClr val="bg1"/>
                </a:solidFill>
              </a:rPr>
              <a:t>Once the victim puts in his/her credentials in the malware can steal this information </a:t>
            </a:r>
          </a:p>
          <a:p>
            <a:r>
              <a:rPr lang="en-US" sz="2200" dirty="0">
                <a:solidFill>
                  <a:schemeClr val="bg1"/>
                </a:solidFill>
              </a:rPr>
              <a:t>TrickBot uses both “web fakes” and “server side injecting 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4423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B232EA2-B067-FB4D-9809-8A6BA816C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7E81011-D0CF-0D4B-87CB-419DD28958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92000"/>
          </a:blip>
          <a:stretch>
            <a:fillRect/>
          </a:stretch>
        </p:blipFill>
        <p:spPr>
          <a:xfrm>
            <a:off x="677334" y="1474581"/>
            <a:ext cx="10166289" cy="4762411"/>
          </a:xfrm>
          <a:solidFill>
            <a:schemeClr val="tx1"/>
          </a:solidFill>
          <a:effectLst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AB8E82-53D0-664D-A024-2A5AD949189D}"/>
              </a:ext>
            </a:extLst>
          </p:cNvPr>
          <p:cNvSpPr txBox="1"/>
          <p:nvPr/>
        </p:nvSpPr>
        <p:spPr>
          <a:xfrm>
            <a:off x="677334" y="6236992"/>
            <a:ext cx="6257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Diagram taken from Information Security Newspaper</a:t>
            </a:r>
          </a:p>
        </p:txBody>
      </p:sp>
    </p:spTree>
    <p:extLst>
      <p:ext uri="{BB962C8B-B14F-4D97-AF65-F5344CB8AC3E}">
        <p14:creationId xmlns:p14="http://schemas.microsoft.com/office/powerpoint/2010/main" val="35880770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4C7097-6E62-2F40-98E4-563FA7D9A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4967DF-41B1-DE4C-BC92-03E8E6613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202" y="1365661"/>
            <a:ext cx="8596668" cy="5356871"/>
          </a:xfrm>
        </p:spPr>
        <p:txBody>
          <a:bodyPr/>
          <a:lstStyle/>
          <a:p>
            <a:r>
              <a:rPr lang="en-US" sz="2200" dirty="0">
                <a:solidFill>
                  <a:schemeClr val="bg1"/>
                </a:solidFill>
              </a:rPr>
              <a:t>The malware is extremely dangerous especially given its modular nature.</a:t>
            </a:r>
          </a:p>
          <a:p>
            <a:r>
              <a:rPr lang="en-US" sz="2200" dirty="0">
                <a:solidFill>
                  <a:schemeClr val="bg1"/>
                </a:solidFill>
              </a:rPr>
              <a:t>Banking trojan but with modules it can become extremely flexible, stealing what it can.</a:t>
            </a:r>
          </a:p>
          <a:p>
            <a:r>
              <a:rPr lang="en-US" sz="2200" dirty="0">
                <a:solidFill>
                  <a:schemeClr val="bg1"/>
                </a:solidFill>
              </a:rPr>
              <a:t>Main file has many anti-analysis tools and techniques.</a:t>
            </a:r>
          </a:p>
          <a:p>
            <a:r>
              <a:rPr lang="en-US" sz="2200" dirty="0">
                <a:solidFill>
                  <a:schemeClr val="bg1"/>
                </a:solidFill>
              </a:rPr>
              <a:t>Legit connection to the internet is needed.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     No </a:t>
            </a:r>
            <a:r>
              <a:rPr lang="en-US" sz="2200" dirty="0" err="1">
                <a:solidFill>
                  <a:schemeClr val="bg1"/>
                </a:solidFill>
              </a:rPr>
              <a:t>FakeNet</a:t>
            </a:r>
            <a:r>
              <a:rPr lang="en-US" sz="2200" dirty="0">
                <a:solidFill>
                  <a:schemeClr val="bg1"/>
                </a:solidFill>
              </a:rPr>
              <a:t> and sandbox techniques will not work.</a:t>
            </a:r>
          </a:p>
          <a:p>
            <a:r>
              <a:rPr lang="en-US" sz="2200" dirty="0">
                <a:solidFill>
                  <a:schemeClr val="bg1"/>
                </a:solidFill>
              </a:rPr>
              <a:t>The malware is less then 24 months old and still developing.</a:t>
            </a:r>
          </a:p>
          <a:p>
            <a:r>
              <a:rPr lang="en-US" sz="2200" dirty="0">
                <a:solidFill>
                  <a:schemeClr val="bg1"/>
                </a:solidFill>
              </a:rPr>
              <a:t>The new modules can be dropped as malware develops and progresses.</a:t>
            </a:r>
          </a:p>
          <a:p>
            <a:r>
              <a:rPr lang="en-US" sz="2200" dirty="0">
                <a:solidFill>
                  <a:schemeClr val="bg1"/>
                </a:solidFill>
              </a:rPr>
              <a:t>Due to the increasing nature of online banking and e-commerce will only drive the threat actors to pursue this malware further.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1885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FA11AF-26BA-494A-A8BA-54BCAA7AB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listening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61CC857-B2AE-3E44-8FE1-EEB2C83F00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22239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1976E-5A93-A440-9F79-76FCEF7C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Security?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B6E76D-5010-8E40-8F80-56A3E4FC4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Super fast paced and ever evolving.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Complexity of malware only advancing further.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amount of malware is only growing.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potential damage from malware is only growing. </a:t>
            </a:r>
          </a:p>
          <a:p>
            <a:r>
              <a:rPr lang="en-US" sz="2400" dirty="0">
                <a:solidFill>
                  <a:schemeClr val="bg1"/>
                </a:solidFill>
              </a:rPr>
              <a:t>One weakness can lead to a massive exploit.</a:t>
            </a:r>
          </a:p>
          <a:p>
            <a:r>
              <a:rPr lang="en-US" sz="2400" dirty="0">
                <a:solidFill>
                  <a:schemeClr val="bg1"/>
                </a:solidFill>
              </a:rPr>
              <a:t>One needs to be constantly learning in this business.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Growing market and it’s importance's is priority now.</a:t>
            </a:r>
          </a:p>
        </p:txBody>
      </p:sp>
    </p:spTree>
    <p:extLst>
      <p:ext uri="{BB962C8B-B14F-4D97-AF65-F5344CB8AC3E}">
        <p14:creationId xmlns:p14="http://schemas.microsoft.com/office/powerpoint/2010/main" val="3555488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42944-99C4-6940-93EE-C51C5D4FA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Management  (ITM)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A7100-1BBD-2841-8A40-28FD38AD9F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8134" y="1650670"/>
            <a:ext cx="5700157" cy="47076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>
                <a:solidFill>
                  <a:srgbClr val="FFFFFF"/>
                </a:solidFill>
              </a:rPr>
              <a:t>Started studying in CIT in 2014.</a:t>
            </a:r>
          </a:p>
          <a:p>
            <a:r>
              <a:rPr lang="en-US" sz="2600" dirty="0">
                <a:solidFill>
                  <a:srgbClr val="FFFFFF"/>
                </a:solidFill>
              </a:rPr>
              <a:t>Broad course focused on networking, security and basic coding.</a:t>
            </a:r>
          </a:p>
          <a:p>
            <a:r>
              <a:rPr lang="en-US" sz="2600" dirty="0">
                <a:solidFill>
                  <a:srgbClr val="FFFFFF"/>
                </a:solidFill>
              </a:rPr>
              <a:t>Recent restructure makes it even more security orientated.</a:t>
            </a:r>
          </a:p>
          <a:p>
            <a:r>
              <a:rPr lang="en-US" sz="2600" dirty="0">
                <a:solidFill>
                  <a:srgbClr val="FFFFFF"/>
                </a:solidFill>
              </a:rPr>
              <a:t>Group project and placement in 3</a:t>
            </a:r>
            <a:r>
              <a:rPr lang="en-US" sz="2600" baseline="30000" dirty="0">
                <a:solidFill>
                  <a:srgbClr val="FFFFFF"/>
                </a:solidFill>
              </a:rPr>
              <a:t>rd</a:t>
            </a:r>
            <a:r>
              <a:rPr lang="en-US" sz="2600" dirty="0">
                <a:solidFill>
                  <a:srgbClr val="FFFFFF"/>
                </a:solidFill>
              </a:rPr>
              <a:t> year.</a:t>
            </a:r>
          </a:p>
          <a:p>
            <a:r>
              <a:rPr lang="en-US" sz="2600" dirty="0">
                <a:solidFill>
                  <a:srgbClr val="FFFFFF"/>
                </a:solidFill>
              </a:rPr>
              <a:t>Main project done in 4</a:t>
            </a:r>
            <a:r>
              <a:rPr lang="en-US" sz="2600" baseline="30000" dirty="0">
                <a:solidFill>
                  <a:srgbClr val="FFFFFF"/>
                </a:solidFill>
              </a:rPr>
              <a:t>th</a:t>
            </a:r>
            <a:r>
              <a:rPr lang="en-US" sz="2600" dirty="0">
                <a:solidFill>
                  <a:srgbClr val="FFFFFF"/>
                </a:solidFill>
              </a:rPr>
              <a:t> year of students choosing.</a:t>
            </a:r>
            <a:r>
              <a:rPr lang="en-US" dirty="0">
                <a:solidFill>
                  <a:srgbClr val="FFFFFF"/>
                </a:solidFill>
              </a:rPr>
              <a:t> 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E0AEE2-1D9E-D644-98C2-49BFFC1FEB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alphaModFix amt="95000"/>
          </a:blip>
          <a:stretch>
            <a:fillRect/>
          </a:stretch>
        </p:blipFill>
        <p:spPr>
          <a:xfrm>
            <a:off x="6156780" y="1650670"/>
            <a:ext cx="4667578" cy="3781631"/>
          </a:xfrm>
          <a:effectLst>
            <a:softEdge rad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D7E12C-3791-E24D-BD49-12C54BF05414}"/>
              </a:ext>
            </a:extLst>
          </p:cNvPr>
          <p:cNvSpPr txBox="1"/>
          <p:nvPr/>
        </p:nvSpPr>
        <p:spPr>
          <a:xfrm>
            <a:off x="6068291" y="5432301"/>
            <a:ext cx="5029200" cy="646331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“Ladies and gentlemen, I’d like to present to you – the Internet!“</a:t>
            </a:r>
          </a:p>
        </p:txBody>
      </p:sp>
    </p:spTree>
    <p:extLst>
      <p:ext uri="{BB962C8B-B14F-4D97-AF65-F5344CB8AC3E}">
        <p14:creationId xmlns:p14="http://schemas.microsoft.com/office/powerpoint/2010/main" val="2883408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1C67A6-B34D-1045-9047-A13C1081D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Career path so far…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DA36918-6BAE-3E4E-9BA5-F037EE664A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4724097"/>
              </p:ext>
            </p:extLst>
          </p:nvPr>
        </p:nvGraphicFramePr>
        <p:xfrm>
          <a:off x="677334" y="342899"/>
          <a:ext cx="11166476" cy="5629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9057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04F230-E2A6-3245-B47E-57E8EE799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Internship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A5406E-E428-2F44-8C50-4159209E83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674422"/>
            <a:ext cx="5165326" cy="499951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Working as a Threat Research (TR) intern in Cylance.</a:t>
            </a:r>
          </a:p>
          <a:p>
            <a:r>
              <a:rPr lang="en-US" sz="2400" dirty="0">
                <a:solidFill>
                  <a:schemeClr val="bg1"/>
                </a:solidFill>
              </a:rPr>
              <a:t>Started as a mandatory 3 month placement.</a:t>
            </a:r>
          </a:p>
          <a:p>
            <a:r>
              <a:rPr lang="en-US" sz="2400" dirty="0">
                <a:solidFill>
                  <a:schemeClr val="bg1"/>
                </a:solidFill>
              </a:rPr>
              <a:t>Given extension for a further 6 months.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Have learned a lot and developed new skills.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First full time professional job,</a:t>
            </a:r>
          </a:p>
          <a:p>
            <a:r>
              <a:rPr lang="en-US" sz="2400" dirty="0">
                <a:solidFill>
                  <a:schemeClr val="bg1"/>
                </a:solidFill>
              </a:rPr>
              <a:t>Big step up from part-time retail.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292D5CF-516F-6644-9038-E9DF10454C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619579" y="1930400"/>
            <a:ext cx="3654423" cy="3654423"/>
          </a:xfrm>
        </p:spPr>
      </p:pic>
    </p:spTree>
    <p:extLst>
      <p:ext uri="{BB962C8B-B14F-4D97-AF65-F5344CB8AC3E}">
        <p14:creationId xmlns:p14="http://schemas.microsoft.com/office/powerpoint/2010/main" val="1404935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70AB0-4029-684C-8EFA-FEC6A5323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job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A46416-B31D-154D-9EF6-9BB7190D3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262" y="1586015"/>
            <a:ext cx="8372104" cy="4755408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Intense training, learned the ropes fast.</a:t>
            </a:r>
          </a:p>
          <a:p>
            <a:r>
              <a:rPr lang="en-US" sz="2800" dirty="0">
                <a:solidFill>
                  <a:schemeClr val="bg1"/>
                </a:solidFill>
              </a:rPr>
              <a:t>Constantly dealing with large data sets.</a:t>
            </a:r>
          </a:p>
          <a:p>
            <a:r>
              <a:rPr lang="en-US" sz="2800" dirty="0">
                <a:solidFill>
                  <a:schemeClr val="bg1"/>
                </a:solidFill>
              </a:rPr>
              <a:t>Data management is vital.</a:t>
            </a:r>
          </a:p>
          <a:p>
            <a:r>
              <a:rPr lang="en-US" sz="2800" dirty="0">
                <a:solidFill>
                  <a:schemeClr val="bg1"/>
                </a:solidFill>
              </a:rPr>
              <a:t>Core understanding of various programming languages.</a:t>
            </a:r>
          </a:p>
          <a:p>
            <a:r>
              <a:rPr lang="en-US" sz="2800" dirty="0">
                <a:solidFill>
                  <a:schemeClr val="bg1"/>
                </a:solidFill>
              </a:rPr>
              <a:t>Core grasp of networking is needed.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Main role:</a:t>
            </a:r>
          </a:p>
          <a:p>
            <a:r>
              <a:rPr lang="en-US" sz="2800" dirty="0">
                <a:solidFill>
                  <a:schemeClr val="bg1"/>
                </a:solidFill>
              </a:rPr>
              <a:t>Successfully inspecting files and classifying them correctly based off its capabilities and features.</a:t>
            </a:r>
          </a:p>
          <a:p>
            <a:pPr marL="0" indent="0"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A security job is more than a job, it’s a lifestyle and a willingness to learn and progress is critical to development 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48612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3551</TotalTime>
  <Words>3314</Words>
  <Application>Microsoft Macintosh PowerPoint</Application>
  <PresentationFormat>Widescreen</PresentationFormat>
  <Paragraphs>434</Paragraphs>
  <Slides>45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Trebuchet MS</vt:lpstr>
      <vt:lpstr>Wingdings 3</vt:lpstr>
      <vt:lpstr>Facet</vt:lpstr>
      <vt:lpstr>Cork Sec Talk</vt:lpstr>
      <vt:lpstr>Format of the talk</vt:lpstr>
      <vt:lpstr>Hello!</vt:lpstr>
      <vt:lpstr>How I got into cyber-security?</vt:lpstr>
      <vt:lpstr>Why Security?</vt:lpstr>
      <vt:lpstr>IT Management  (ITM)</vt:lpstr>
      <vt:lpstr>Career path so far…</vt:lpstr>
      <vt:lpstr>Internship</vt:lpstr>
      <vt:lpstr>My job</vt:lpstr>
      <vt:lpstr>Analysis</vt:lpstr>
      <vt:lpstr>Static Analysis</vt:lpstr>
      <vt:lpstr>Dynamic Analysis</vt:lpstr>
      <vt:lpstr>Cuckoo Analysis</vt:lpstr>
      <vt:lpstr>IDA (Interactive Disassembler) Analysis</vt:lpstr>
      <vt:lpstr>Virus Total</vt:lpstr>
      <vt:lpstr>Cork Sec</vt:lpstr>
      <vt:lpstr>Why I like Cork Sec</vt:lpstr>
      <vt:lpstr>PowerPoint Presentation</vt:lpstr>
      <vt:lpstr>Banking Botnet Money stream</vt:lpstr>
      <vt:lpstr>Brief Introduction</vt:lpstr>
      <vt:lpstr>Brief Overview</vt:lpstr>
      <vt:lpstr>Email Spam</vt:lpstr>
      <vt:lpstr>Email Spam continued..</vt:lpstr>
      <vt:lpstr>PowerPoint Presentation</vt:lpstr>
      <vt:lpstr>Cuckoo Analysis</vt:lpstr>
      <vt:lpstr>Static Analysis – Main File</vt:lpstr>
      <vt:lpstr>Dynamic Analysis</vt:lpstr>
      <vt:lpstr>Execution</vt:lpstr>
      <vt:lpstr>Payload</vt:lpstr>
      <vt:lpstr>C2 Infrastructure</vt:lpstr>
      <vt:lpstr>Downloaded Modules</vt:lpstr>
      <vt:lpstr>InjectDll32.dll</vt:lpstr>
      <vt:lpstr>ImportDll32.dll</vt:lpstr>
      <vt:lpstr>Wormdll32.dll</vt:lpstr>
      <vt:lpstr>Tabdll32.dll</vt:lpstr>
      <vt:lpstr>Virus Total Graphs</vt:lpstr>
      <vt:lpstr>Me looking at VT Graphs of TrickBot</vt:lpstr>
      <vt:lpstr>IcedID – Malware Banking Trojan</vt:lpstr>
      <vt:lpstr>PowerPoint Presentation</vt:lpstr>
      <vt:lpstr>IcedID &amp; TrickBot partnership</vt:lpstr>
      <vt:lpstr>Malware Attack</vt:lpstr>
      <vt:lpstr>Attack Process Flow</vt:lpstr>
      <vt:lpstr>How it works</vt:lpstr>
      <vt:lpstr>Conclusion </vt:lpstr>
      <vt:lpstr>Thank you for listening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Cork Sec Talk</dc:title>
  <dc:creator>Geoff O'Rourke</dc:creator>
  <cp:lastModifiedBy>Geoff O'Rourke</cp:lastModifiedBy>
  <cp:revision>49</cp:revision>
  <dcterms:created xsi:type="dcterms:W3CDTF">2018-07-04T08:57:19Z</dcterms:created>
  <dcterms:modified xsi:type="dcterms:W3CDTF">2018-07-11T16:05:16Z</dcterms:modified>
</cp:coreProperties>
</file>

<file path=docProps/thumbnail.jpeg>
</file>